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2"/>
  </p:sldMasterIdLst>
  <p:notesMasterIdLst>
    <p:notesMasterId r:id="rId52"/>
  </p:notesMasterIdLst>
  <p:sldIdLst>
    <p:sldId id="369" r:id="rId3"/>
    <p:sldId id="352" r:id="rId4"/>
    <p:sldId id="370" r:id="rId5"/>
    <p:sldId id="268" r:id="rId6"/>
    <p:sldId id="386" r:id="rId7"/>
    <p:sldId id="388" r:id="rId8"/>
    <p:sldId id="389" r:id="rId9"/>
    <p:sldId id="385" r:id="rId10"/>
    <p:sldId id="307" r:id="rId11"/>
    <p:sldId id="390" r:id="rId12"/>
    <p:sldId id="392" r:id="rId13"/>
    <p:sldId id="393" r:id="rId14"/>
    <p:sldId id="391" r:id="rId15"/>
    <p:sldId id="396" r:id="rId16"/>
    <p:sldId id="397" r:id="rId17"/>
    <p:sldId id="398" r:id="rId18"/>
    <p:sldId id="400" r:id="rId19"/>
    <p:sldId id="401" r:id="rId20"/>
    <p:sldId id="402" r:id="rId21"/>
    <p:sldId id="403" r:id="rId22"/>
    <p:sldId id="404" r:id="rId23"/>
    <p:sldId id="405" r:id="rId24"/>
    <p:sldId id="371" r:id="rId25"/>
    <p:sldId id="406" r:id="rId26"/>
    <p:sldId id="410" r:id="rId27"/>
    <p:sldId id="411" r:id="rId28"/>
    <p:sldId id="413" r:id="rId29"/>
    <p:sldId id="412" r:id="rId30"/>
    <p:sldId id="414" r:id="rId31"/>
    <p:sldId id="415" r:id="rId32"/>
    <p:sldId id="416" r:id="rId33"/>
    <p:sldId id="417" r:id="rId34"/>
    <p:sldId id="418" r:id="rId35"/>
    <p:sldId id="384" r:id="rId36"/>
    <p:sldId id="419" r:id="rId37"/>
    <p:sldId id="315" r:id="rId38"/>
    <p:sldId id="420" r:id="rId39"/>
    <p:sldId id="372" r:id="rId40"/>
    <p:sldId id="430" r:id="rId41"/>
    <p:sldId id="421" r:id="rId42"/>
    <p:sldId id="423" r:id="rId43"/>
    <p:sldId id="424" r:id="rId44"/>
    <p:sldId id="425" r:id="rId45"/>
    <p:sldId id="426" r:id="rId46"/>
    <p:sldId id="422" r:id="rId47"/>
    <p:sldId id="428" r:id="rId48"/>
    <p:sldId id="427" r:id="rId49"/>
    <p:sldId id="429" r:id="rId50"/>
    <p:sldId id="336" r:id="rId51"/>
  </p:sldIdLst>
  <p:sldSz cx="12192000" cy="6858000"/>
  <p:notesSz cx="6858000" cy="9144000"/>
  <p:custDataLst>
    <p:tags r:id="rId5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0" d="100"/>
          <a:sy n="60" d="100"/>
        </p:scale>
        <p:origin x="96" y="12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gs" Target="tags/tag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t>2025/10/8</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2025/10/8</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2"/>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lnSpc>
                <a:spcPct val="100000"/>
              </a:lnSpc>
              <a:spcBef>
                <a:spcPts val="1200"/>
              </a:spcBef>
              <a:buClrTx/>
              <a:buSzTx/>
              <a:buNone/>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第七章 </a:t>
            </a:r>
            <a:b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b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消费需求统计分析</a:t>
            </a:r>
            <a:endPar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杜森贝里认为消费不仅受绝对收入影响，其本质上由相对收入决定。相对收入有两种视角：</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一是消费者的消费行为往往参照其所属社会阶层，成为消费的“示范性”。</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二是消费者在收入“高峰”时期形成的消费习惯，往往构成其后续时期消费的内在参照，令消费呈现较强的不可逆性。</a:t>
            </a: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一、消费函数比较</a:t>
            </a:r>
          </a:p>
        </p:txBody>
      </p:sp>
      <p:sp>
        <p:nvSpPr>
          <p:cNvPr id="3" name="文本框 2"/>
          <p:cNvSpPr txBox="1"/>
          <p:nvPr/>
        </p:nvSpPr>
        <p:spPr>
          <a:xfrm>
            <a:off x="516255" y="771208"/>
            <a:ext cx="5080000" cy="677108"/>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（二）相对收入消费函数</a:t>
            </a:r>
          </a:p>
        </p:txBody>
      </p:sp>
    </p:spTree>
    <p:extLst>
      <p:ext uri="{BB962C8B-B14F-4D97-AF65-F5344CB8AC3E}">
        <p14:creationId xmlns:p14="http://schemas.microsoft.com/office/powerpoint/2010/main" val="1462844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.消费“示范性”</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现实中，同一阶层之间的攀比行为十分常见。所在群体的消费“示范性”意味着，某人的消费倾向不仅取决于自身收入</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i</m:t>
                        </m:r>
                      </m:sub>
                    </m:sSub>
                    <m:r>
                      <a:rPr lang="zh-CN" altLang="en-US" sz="2400" i="1">
                        <a:latin typeface="Cambria Math" panose="02040503050406030204" pitchFamily="18" charset="0"/>
                        <a:ea typeface="华文楷体" panose="02010600040101010101" charset="-122"/>
                      </a:rPr>
                      <m:t>，</m:t>
                    </m:r>
                  </m:oMath>
                </a14:m>
                <a:r>
                  <a:rPr lang="zh-CN" altLang="en-US" sz="2400" dirty="0">
                    <a:latin typeface="华文楷体" panose="02010600040101010101" charset="-122"/>
                    <a:ea typeface="华文楷体" panose="02010600040101010101" charset="-122"/>
                    <a:cs typeface="华文楷体" panose="02010600040101010101" charset="-122"/>
                  </a:rPr>
                  <a:t>还与其所在群体平均收入</a:t>
                </a:r>
                <a14:m>
                  <m:oMath xmlns:m="http://schemas.openxmlformats.org/officeDocument/2006/math">
                    <m:acc>
                      <m:accPr>
                        <m:chr m:val="̅"/>
                        <m:ctrlPr>
                          <a:rPr lang="zh-CN" altLang="en-US" sz="2400" i="1" smtClean="0">
                            <a:latin typeface="Cambria Math" panose="02040503050406030204" pitchFamily="18" charset="0"/>
                            <a:ea typeface="华文楷体" panose="02010600040101010101" charset="-122"/>
                          </a:rPr>
                        </m:ctrlPr>
                      </m:accPr>
                      <m:e>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i</m:t>
                            </m:r>
                          </m:sub>
                        </m:sSub>
                      </m:e>
                    </m:acc>
                    <m:r>
                      <a:rPr lang="zh-CN" altLang="en-US" sz="2400" i="1">
                        <a:latin typeface="Cambria Math" panose="02040503050406030204" pitchFamily="18" charset="0"/>
                        <a:ea typeface="华文楷体" panose="02010600040101010101" charset="-122"/>
                      </a:rPr>
                      <m:t>有关</m:t>
                    </m:r>
                  </m:oMath>
                </a14:m>
                <a:endParaRPr lang="en-US" altLang="zh-CN" sz="2400" dirty="0">
                  <a:latin typeface="华文楷体" panose="02010600040101010101" charset="-122"/>
                  <a:ea typeface="华文楷体" panose="02010600040101010101" charset="-122"/>
                </a:endParaRP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d>
                        <m:dPr>
                          <m:ctrlPr>
                            <a:rPr lang="en-US" altLang="zh-CN" sz="2400" i="1" smtClean="0">
                              <a:latin typeface="Cambria Math" panose="02040503050406030204" pitchFamily="18" charset="0"/>
                              <a:ea typeface="华文楷体" panose="02010600040101010101" charset="-122"/>
                            </a:rPr>
                          </m:ctrlPr>
                        </m:dPr>
                        <m:e>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i</m:t>
                              </m:r>
                            </m:sub>
                          </m:sSub>
                          <m:r>
                            <a:rPr lang="en-US" altLang="zh-CN" sz="2400" b="0" i="1" smtClean="0">
                              <a:latin typeface="Cambria Math" panose="02040503050406030204" pitchFamily="18" charset="0"/>
                              <a:ea typeface="华文楷体" panose="02010600040101010101" charset="-122"/>
                            </a:rPr>
                            <m:t>/</m:t>
                          </m:r>
                          <m:sSub>
                            <m:sSubPr>
                              <m:ctrlPr>
                                <a:rPr lang="en-US" altLang="zh-CN" sz="2400" b="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i</m:t>
                              </m:r>
                            </m:sub>
                          </m:sSub>
                        </m:e>
                      </m:d>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0</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1</m:t>
                          </m:r>
                        </m:sub>
                      </m:sSub>
                      <m:d>
                        <m:dPr>
                          <m:ctrlPr>
                            <a:rPr lang="en-US" altLang="zh-CN" sz="2400" i="1" smtClean="0">
                              <a:latin typeface="Cambria Math" panose="02040503050406030204" pitchFamily="18" charset="0"/>
                              <a:ea typeface="Cambria Math" panose="02040503050406030204" pitchFamily="18" charset="0"/>
                            </a:rPr>
                          </m:ctrlPr>
                        </m:dPr>
                        <m:e>
                          <m:acc>
                            <m:accPr>
                              <m:chr m:val="̅"/>
                              <m:ctrlPr>
                                <a:rPr lang="en-US" altLang="zh-CN" sz="2400" i="1" smtClean="0">
                                  <a:latin typeface="Cambria Math" panose="02040503050406030204" pitchFamily="18" charset="0"/>
                                  <a:ea typeface="Cambria Math" panose="02040503050406030204" pitchFamily="18" charset="0"/>
                                </a:rPr>
                              </m:ctrlPr>
                            </m:acc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i</m:t>
                                  </m:r>
                                </m:sub>
                              </m:sSub>
                            </m:e>
                          </m:acc>
                          <m:r>
                            <a:rPr lang="en-US" altLang="zh-CN" sz="2400" b="0" i="1" smtClean="0">
                              <a:latin typeface="Cambria Math" panose="02040503050406030204" pitchFamily="18" charset="0"/>
                              <a:ea typeface="华文楷体" panose="02010600040101010101" charset="-122"/>
                            </a:rPr>
                            <m:t>/</m:t>
                          </m:r>
                          <m:sSub>
                            <m:sSubPr>
                              <m:ctrlPr>
                                <a:rPr lang="en-US" altLang="zh-CN" sz="2400" b="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i</m:t>
                              </m:r>
                            </m:sub>
                          </m:sSub>
                        </m:e>
                      </m:d>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m:rPr>
                              <m:sty m:val="p"/>
                            </m:rPr>
                            <a:rPr lang="en-US" altLang="zh-CN" sz="2400" i="1">
                              <a:latin typeface="Cambria Math" panose="02040503050406030204" pitchFamily="18" charset="0"/>
                              <a:ea typeface="Cambria Math" panose="02040503050406030204" pitchFamily="18" charset="0"/>
                            </a:rPr>
                            <m:t>i</m:t>
                          </m:r>
                        </m:sub>
                      </m:sSub>
                      <m:r>
                        <a:rPr lang="en-US" altLang="zh-CN" sz="2400" b="0" i="1" smtClean="0">
                          <a:latin typeface="Cambria Math" panose="02040503050406030204" pitchFamily="18" charset="0"/>
                          <a:ea typeface="Cambria Math" panose="02040503050406030204" pitchFamily="18" charset="0"/>
                        </a:rPr>
                        <m:t> → </m:t>
                      </m:r>
                      <m:sSub>
                        <m:sSubPr>
                          <m:ctrlPr>
                            <a:rPr lang="en-US" altLang="zh-CN" sz="2400" b="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i</m:t>
                          </m:r>
                        </m:sub>
                      </m:sSub>
                      <m:r>
                        <a:rPr lang="en-US" altLang="zh-CN" sz="2400" b="0" i="1" smtClean="0">
                          <a:latin typeface="Cambria Math" panose="02040503050406030204" pitchFamily="18" charset="0"/>
                          <a:ea typeface="Cambria Math" panose="02040503050406030204" pitchFamily="18" charset="0"/>
                        </a:rPr>
                        <m:t>=</m:t>
                      </m:r>
                      <m:sSub>
                        <m:sSubPr>
                          <m:ctrlPr>
                            <a:rPr lang="en-US" altLang="zh-CN" sz="2400" b="0" i="1" smtClean="0">
                              <a:latin typeface="Cambria Math" panose="02040503050406030204" pitchFamily="18" charset="0"/>
                              <a:ea typeface="Cambria Math" panose="02040503050406030204" pitchFamily="18" charset="0"/>
                            </a:rPr>
                          </m:ctrlPr>
                        </m:sSubPr>
                        <m:e>
                          <m:r>
                            <a:rPr lang="zh-CN" altLang="en-US" sz="2400" b="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0</m:t>
                          </m:r>
                        </m:sub>
                      </m:sSub>
                      <m:sSub>
                        <m:sSubPr>
                          <m:ctrlPr>
                            <a:rPr lang="en-US" altLang="zh-CN" sz="2400" b="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i</m:t>
                          </m:r>
                        </m:sub>
                      </m:sSub>
                      <m:r>
                        <a:rPr lang="en-US" altLang="zh-CN" sz="2400" b="0" i="1" smtClean="0">
                          <a:latin typeface="Cambria Math" panose="02040503050406030204" pitchFamily="18" charset="0"/>
                          <a:ea typeface="Cambria Math" panose="02040503050406030204" pitchFamily="18" charset="0"/>
                        </a:rPr>
                        <m:t>+</m:t>
                      </m:r>
                      <m:sSub>
                        <m:sSubPr>
                          <m:ctrlPr>
                            <a:rPr lang="en-US" altLang="zh-CN" sz="2400" b="0" i="1" smtClean="0">
                              <a:latin typeface="Cambria Math" panose="02040503050406030204" pitchFamily="18" charset="0"/>
                              <a:ea typeface="Cambria Math" panose="02040503050406030204" pitchFamily="18" charset="0"/>
                            </a:rPr>
                          </m:ctrlPr>
                        </m:sSubPr>
                        <m:e>
                          <m:r>
                            <a:rPr lang="zh-CN" altLang="en-US" sz="2400" b="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1</m:t>
                          </m:r>
                        </m:sub>
                      </m:sSub>
                      <m:acc>
                        <m:accPr>
                          <m:chr m:val="̅"/>
                          <m:ctrlPr>
                            <a:rPr lang="en-US" altLang="zh-CN" sz="2400" b="0" i="1" smtClean="0">
                              <a:latin typeface="Cambria Math" panose="02040503050406030204" pitchFamily="18" charset="0"/>
                              <a:ea typeface="Cambria Math" panose="02040503050406030204" pitchFamily="18" charset="0"/>
                            </a:rPr>
                          </m:ctrlPr>
                        </m:accPr>
                        <m:e>
                          <m:sSub>
                            <m:sSubPr>
                              <m:ctrlPr>
                                <a:rPr lang="en-US" altLang="zh-CN" sz="2400" b="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i</m:t>
                              </m:r>
                            </m:sub>
                          </m:sSub>
                        </m:e>
                      </m:acc>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v</m:t>
                          </m:r>
                        </m:e>
                        <m:sub>
                          <m:r>
                            <m:rPr>
                              <m:sty m:val="p"/>
                            </m:rPr>
                            <a:rPr lang="en-US" altLang="zh-CN" sz="2400" i="1">
                              <a:latin typeface="Cambria Math" panose="02040503050406030204" pitchFamily="18" charset="0"/>
                              <a:ea typeface="Cambria Math" panose="02040503050406030204" pitchFamily="18" charset="0"/>
                            </a:rPr>
                            <m:t>i</m:t>
                          </m:r>
                        </m:sub>
                      </m:sSub>
                    </m:oMath>
                  </m:oMathPara>
                </a14:m>
                <a:endParaRPr lang="en-US" altLang="zh-CN" sz="2400" dirty="0">
                  <a:latin typeface="华文楷体" panose="02010600040101010101" charset="-122"/>
                  <a:ea typeface="Cambria Math" panose="020405030504060302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如果消费者</a:t>
                </a:r>
                <a:r>
                  <a:rPr lang="en-US" altLang="zh-CN" sz="2400" dirty="0" err="1">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的收入偏低（即</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i</m:t>
                        </m:r>
                      </m:sub>
                    </m:sSub>
                    <m:r>
                      <a:rPr lang="en-US" altLang="zh-CN" sz="2400" i="1" smtClean="0">
                        <a:latin typeface="Cambria Math" panose="02040503050406030204" pitchFamily="18" charset="0"/>
                        <a:ea typeface="Cambria Math" panose="02040503050406030204" pitchFamily="18" charset="0"/>
                      </a:rPr>
                      <m:t>&lt;</m:t>
                    </m:r>
                    <m:acc>
                      <m:accPr>
                        <m:chr m:val="̅"/>
                        <m:ctrlPr>
                          <a:rPr lang="en-US" altLang="zh-CN" sz="2400" i="1" smtClean="0">
                            <a:latin typeface="Cambria Math" panose="02040503050406030204" pitchFamily="18" charset="0"/>
                            <a:ea typeface="Cambria Math" panose="02040503050406030204" pitchFamily="18" charset="0"/>
                          </a:rPr>
                        </m:ctrlPr>
                      </m:acc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i</m:t>
                            </m:r>
                          </m:sub>
                        </m:sSub>
                      </m:e>
                    </m:acc>
                    <m:r>
                      <a:rPr lang="zh-CN" altLang="en-US" sz="2400" i="1">
                        <a:latin typeface="Cambria Math" panose="02040503050406030204" pitchFamily="18" charset="0"/>
                        <a:ea typeface="华文楷体" panose="02010600040101010101" charset="-122"/>
                      </a:rPr>
                      <m:t>）</m:t>
                    </m:r>
                  </m:oMath>
                </a14:m>
                <a:r>
                  <a:rPr lang="zh-CN" altLang="en-US" sz="2400" dirty="0">
                    <a:latin typeface="华文楷体" panose="02010600040101010101" charset="-122"/>
                    <a:ea typeface="华文楷体" panose="02010600040101010101" charset="-122"/>
                    <a:cs typeface="华文楷体" panose="02010600040101010101" charset="-122"/>
                  </a:rPr>
                  <a:t>，而其消费却向所在群体看齐，必然导致消费率（</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i</m:t>
                        </m:r>
                      </m:sub>
                    </m:sSub>
                    <m:r>
                      <a:rPr lang="en-US" altLang="zh-CN" sz="2400" b="0" i="1" smtClean="0">
                        <a:latin typeface="Cambria Math" panose="02040503050406030204" pitchFamily="18" charset="0"/>
                        <a:ea typeface="华文楷体" panose="02010600040101010101" charset="-122"/>
                      </a:rPr>
                      <m:t>/</m:t>
                    </m:r>
                    <m:sSub>
                      <m:sSubPr>
                        <m:ctrlPr>
                          <a:rPr lang="en-US" altLang="zh-CN" sz="2400" b="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i</m:t>
                        </m:r>
                      </m:sub>
                    </m:sSub>
                  </m:oMath>
                </a14:m>
                <a:r>
                  <a:rPr lang="zh-CN" altLang="en-US" sz="2400" dirty="0">
                    <a:latin typeface="华文楷体" panose="02010600040101010101" charset="-122"/>
                    <a:ea typeface="华文楷体" panose="02010600040101010101" charset="-122"/>
                    <a:cs typeface="华文楷体" panose="02010600040101010101" charset="-122"/>
                  </a:rPr>
                  <a:t>）偏高，此即消费的“示范性”。根据该理论：个人收入消费倾向满足</a:t>
                </a:r>
                <a14:m>
                  <m:oMath xmlns:m="http://schemas.openxmlformats.org/officeDocument/2006/math">
                    <m:r>
                      <a:rPr lang="en-US" altLang="zh-CN" sz="2400" b="0" i="0" smtClean="0">
                        <a:latin typeface="Cambria Math" panose="02040503050406030204" pitchFamily="18" charset="0"/>
                        <a:ea typeface="华文楷体" panose="02010600040101010101" charset="-122"/>
                      </a:rPr>
                      <m:t>0</m:t>
                    </m:r>
                    <m:r>
                      <a:rPr lang="en-US" altLang="zh-CN" sz="2400" b="0" i="1" smtClean="0">
                        <a:latin typeface="Cambria Math" panose="02040503050406030204" pitchFamily="18" charset="0"/>
                        <a:ea typeface="Cambria Math" panose="02040503050406030204" pitchFamily="18" charset="0"/>
                      </a:rPr>
                      <m:t>&lt;</m:t>
                    </m:r>
                    <m:sSub>
                      <m:sSubPr>
                        <m:ctrlPr>
                          <a:rPr lang="en-US" altLang="zh-CN" sz="2400" b="0" i="1" smtClean="0">
                            <a:latin typeface="Cambria Math" panose="02040503050406030204" pitchFamily="18" charset="0"/>
                            <a:ea typeface="Cambria Math" panose="02040503050406030204" pitchFamily="18" charset="0"/>
                          </a:rPr>
                        </m:ctrlPr>
                      </m:sSubPr>
                      <m:e>
                        <m:r>
                          <a:rPr lang="zh-CN" altLang="en-US" sz="2400" b="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0</m:t>
                        </m:r>
                      </m:sub>
                    </m:sSub>
                    <m:r>
                      <a:rPr lang="en-US" altLang="zh-CN" sz="2400" b="0" i="1" smtClean="0">
                        <a:latin typeface="Cambria Math" panose="02040503050406030204" pitchFamily="18" charset="0"/>
                        <a:ea typeface="Cambria Math" panose="02040503050406030204" pitchFamily="18" charset="0"/>
                      </a:rPr>
                      <m:t>&lt;1</m:t>
                    </m:r>
                    <m:r>
                      <a:rPr lang="en-US" altLang="zh-CN" sz="2400" b="0" i="1" smtClean="0">
                        <a:latin typeface="Cambria Math" panose="02040503050406030204" pitchFamily="18" charset="0"/>
                        <a:ea typeface="华文楷体" panose="02010600040101010101" charset="-122"/>
                      </a:rPr>
                      <m:t>;</m:t>
                    </m:r>
                    <m:r>
                      <a:rPr lang="zh-CN" altLang="en-US" sz="2400" i="1">
                        <a:latin typeface="Cambria Math" panose="02040503050406030204" pitchFamily="18" charset="0"/>
                        <a:ea typeface="华文楷体" panose="02010600040101010101" charset="-122"/>
                      </a:rPr>
                      <m:t>群体</m:t>
                    </m:r>
                  </m:oMath>
                </a14:m>
                <a:r>
                  <a:rPr lang="zh-CN" altLang="en-US" sz="2400" dirty="0">
                    <a:latin typeface="华文楷体" panose="02010600040101010101" charset="-122"/>
                    <a:ea typeface="华文楷体" panose="02010600040101010101" charset="-122"/>
                    <a:cs typeface="华文楷体" panose="02010600040101010101" charset="-122"/>
                  </a:rPr>
                  <a:t>收入消费倾向也满足</a:t>
                </a:r>
                <a14:m>
                  <m:oMath xmlns:m="http://schemas.openxmlformats.org/officeDocument/2006/math">
                    <m:r>
                      <a:rPr lang="en-US" altLang="zh-CN" sz="2400" b="0" i="1" smtClean="0">
                        <a:latin typeface="Cambria Math" panose="02040503050406030204" pitchFamily="18" charset="0"/>
                        <a:ea typeface="华文楷体" panose="02010600040101010101" charset="-122"/>
                        <a:cs typeface="华文楷体" panose="02010600040101010101" charset="-122"/>
                      </a:rPr>
                      <m:t>0</m:t>
                    </m:r>
                    <m:r>
                      <a:rPr lang="en-US" altLang="zh-CN" sz="2400" b="0" i="1" smtClean="0">
                        <a:latin typeface="Cambria Math" panose="02040503050406030204" pitchFamily="18" charset="0"/>
                        <a:ea typeface="Cambria Math" panose="02040503050406030204" pitchFamily="18" charset="0"/>
                        <a:cs typeface="华文楷体" panose="02010600040101010101" charset="-122"/>
                      </a:rPr>
                      <m:t>&lt;</m:t>
                    </m:r>
                    <m:sSub>
                      <m:sSubPr>
                        <m:ctrlPr>
                          <a:rPr lang="en-US" altLang="zh-CN" sz="2400" b="0" i="1" smtClean="0">
                            <a:latin typeface="Cambria Math" panose="02040503050406030204" pitchFamily="18" charset="0"/>
                            <a:ea typeface="Cambria Math" panose="02040503050406030204" pitchFamily="18" charset="0"/>
                          </a:rPr>
                        </m:ctrlPr>
                      </m:sSubPr>
                      <m:e>
                        <m:r>
                          <a:rPr lang="zh-CN" altLang="en-US" sz="2400" b="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1</m:t>
                        </m:r>
                      </m:sub>
                    </m:sSub>
                    <m:r>
                      <a:rPr lang="en-US" altLang="zh-CN" sz="2400" b="0" i="1" smtClean="0">
                        <a:latin typeface="Cambria Math" panose="02040503050406030204" pitchFamily="18" charset="0"/>
                        <a:ea typeface="Cambria Math" panose="02040503050406030204" pitchFamily="18" charset="0"/>
                      </a:rPr>
                      <m:t>&lt;1</m:t>
                    </m:r>
                  </m:oMath>
                </a14:m>
                <a:r>
                  <a:rPr lang="zh-CN" altLang="en-US" sz="2400" dirty="0">
                    <a:latin typeface="华文楷体" panose="02010600040101010101" charset="-122"/>
                    <a:ea typeface="华文楷体" panose="02010600040101010101" charset="-122"/>
                    <a:cs typeface="华文楷体" panose="02010600040101010101" charset="-122"/>
                  </a:rPr>
                  <a:t>，如其等于</a:t>
                </a:r>
                <a:r>
                  <a:rPr lang="en-US" altLang="zh-CN" sz="2400" dirty="0">
                    <a:latin typeface="华文楷体" panose="02010600040101010101" charset="-122"/>
                    <a:ea typeface="华文楷体" panose="02010600040101010101" charset="-122"/>
                    <a:cs typeface="华文楷体" panose="02010600040101010101" charset="-122"/>
                  </a:rPr>
                  <a:t>0</a:t>
                </a:r>
                <a:r>
                  <a:rPr lang="zh-CN" altLang="en-US" sz="2400" dirty="0">
                    <a:latin typeface="华文楷体" panose="02010600040101010101" charset="-122"/>
                    <a:ea typeface="华文楷体" panose="02010600040101010101" charset="-122"/>
                    <a:cs typeface="华文楷体" panose="02010600040101010101" charset="-122"/>
                  </a:rPr>
                  <a:t>则退化为绝对收入消费函数。</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1075824"/>
              </a:xfrm>
              <a:blipFill>
                <a:blip r:embed="rId2"/>
                <a:stretch>
                  <a:fillRect b="-314773"/>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10</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一、消费函数比较</a:t>
            </a:r>
          </a:p>
        </p:txBody>
      </p:sp>
      <p:sp>
        <p:nvSpPr>
          <p:cNvPr id="3" name="文本框 2"/>
          <p:cNvSpPr txBox="1"/>
          <p:nvPr/>
        </p:nvSpPr>
        <p:spPr>
          <a:xfrm>
            <a:off x="516255" y="771208"/>
            <a:ext cx="5080000" cy="677108"/>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（二）相对收入消费函数</a:t>
            </a:r>
          </a:p>
        </p:txBody>
      </p:sp>
    </p:spTree>
    <p:extLst>
      <p:ext uri="{BB962C8B-B14F-4D97-AF65-F5344CB8AC3E}">
        <p14:creationId xmlns:p14="http://schemas.microsoft.com/office/powerpoint/2010/main" val="1151289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.消费“难逆性”</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消费者在高收入</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h</m:t>
                        </m:r>
                      </m:sub>
                    </m:sSub>
                  </m:oMath>
                </a14:m>
                <a:r>
                  <a:rPr lang="zh-CN" altLang="en-US" sz="2400" dirty="0">
                    <a:latin typeface="华文楷体" panose="02010600040101010101" charset="-122"/>
                    <a:ea typeface="华文楷体" panose="02010600040101010101" charset="-122"/>
                    <a:cs typeface="华文楷体" panose="02010600040101010101" charset="-122"/>
                  </a:rPr>
                  <a:t>时达到的消费水平构成此后消费的重要参照，导致易升难降的“棘轮效应”</a:t>
                </a:r>
                <a:endParaRPr lang="en-US" altLang="zh-CN" sz="2400" dirty="0">
                  <a:latin typeface="华文楷体" panose="02010600040101010101" charset="-122"/>
                  <a:ea typeface="华文楷体" panose="02010600040101010101" charset="-122"/>
                </a:endParaRP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d>
                        <m:dPr>
                          <m:ctrlPr>
                            <a:rPr lang="en-US" altLang="zh-CN" sz="2400" i="1" smtClean="0">
                              <a:latin typeface="Cambria Math" panose="02040503050406030204" pitchFamily="18" charset="0"/>
                              <a:ea typeface="华文楷体" panose="02010600040101010101" charset="-122"/>
                            </a:rPr>
                          </m:ctrlPr>
                        </m:dPr>
                        <m:e>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b="0" i="1" smtClean="0">
                              <a:latin typeface="Cambria Math" panose="02040503050406030204" pitchFamily="18" charset="0"/>
                              <a:ea typeface="华文楷体" panose="02010600040101010101" charset="-122"/>
                            </a:rPr>
                            <m:t>/</m:t>
                          </m:r>
                          <m:sSub>
                            <m:sSubPr>
                              <m:ctrlPr>
                                <a:rPr lang="en-US" altLang="zh-CN" sz="2400" b="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e>
                      </m:d>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0</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1</m:t>
                          </m:r>
                        </m:sub>
                      </m:sSub>
                      <m:d>
                        <m:dPr>
                          <m:ctrlPr>
                            <a:rPr lang="en-US" altLang="zh-CN" sz="2400" i="1" smtClean="0">
                              <a:latin typeface="Cambria Math" panose="02040503050406030204" pitchFamily="18" charset="0"/>
                              <a:ea typeface="Cambria Math" panose="02040503050406030204" pitchFamily="18" charset="0"/>
                            </a:rPr>
                          </m:ctrlPr>
                        </m:d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h</m:t>
                              </m:r>
                            </m:sub>
                          </m:sSub>
                          <m:r>
                            <a:rPr lang="en-US" altLang="zh-CN" sz="2400" b="0" i="1" smtClean="0">
                              <a:latin typeface="Cambria Math" panose="02040503050406030204" pitchFamily="18" charset="0"/>
                              <a:ea typeface="华文楷体" panose="02010600040101010101" charset="-122"/>
                            </a:rPr>
                            <m:t>/</m:t>
                          </m:r>
                          <m:sSub>
                            <m:sSubPr>
                              <m:ctrlPr>
                                <a:rPr lang="en-US" altLang="zh-CN" sz="2400" b="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e>
                      </m:d>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b="0" i="1" smtClean="0">
                          <a:latin typeface="Cambria Math" panose="02040503050406030204" pitchFamily="18" charset="0"/>
                          <a:ea typeface="Cambria Math" panose="02040503050406030204" pitchFamily="18" charset="0"/>
                        </a:rPr>
                        <m:t> → </m:t>
                      </m:r>
                      <m:sSub>
                        <m:sSubPr>
                          <m:ctrlPr>
                            <a:rPr lang="en-US" altLang="zh-CN" sz="2400" b="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b="0" i="1" smtClean="0">
                          <a:latin typeface="Cambria Math" panose="02040503050406030204" pitchFamily="18" charset="0"/>
                          <a:ea typeface="Cambria Math" panose="02040503050406030204" pitchFamily="18" charset="0"/>
                        </a:rPr>
                        <m:t>=</m:t>
                      </m:r>
                      <m:sSub>
                        <m:sSubPr>
                          <m:ctrlPr>
                            <a:rPr lang="en-US" altLang="zh-CN" sz="2400" b="0" i="1" smtClean="0">
                              <a:latin typeface="Cambria Math" panose="02040503050406030204" pitchFamily="18" charset="0"/>
                              <a:ea typeface="Cambria Math" panose="02040503050406030204" pitchFamily="18" charset="0"/>
                            </a:rPr>
                          </m:ctrlPr>
                        </m:sSubPr>
                        <m:e>
                          <m:r>
                            <a:rPr lang="zh-CN" altLang="en-US" sz="2400" b="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0</m:t>
                          </m:r>
                        </m:sub>
                      </m:sSub>
                      <m:sSub>
                        <m:sSubPr>
                          <m:ctrlPr>
                            <a:rPr lang="en-US" altLang="zh-CN" sz="2400" b="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b="0" i="1" smtClean="0">
                          <a:latin typeface="Cambria Math" panose="02040503050406030204" pitchFamily="18" charset="0"/>
                          <a:ea typeface="Cambria Math" panose="02040503050406030204" pitchFamily="18" charset="0"/>
                        </a:rPr>
                        <m:t>+</m:t>
                      </m:r>
                      <m:sSub>
                        <m:sSubPr>
                          <m:ctrlPr>
                            <a:rPr lang="en-US" altLang="zh-CN" sz="2400" b="0" i="1" smtClean="0">
                              <a:latin typeface="Cambria Math" panose="02040503050406030204" pitchFamily="18" charset="0"/>
                              <a:ea typeface="Cambria Math" panose="02040503050406030204" pitchFamily="18" charset="0"/>
                            </a:rPr>
                          </m:ctrlPr>
                        </m:sSubPr>
                        <m:e>
                          <m:r>
                            <a:rPr lang="zh-CN" altLang="en-US" sz="2400" b="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1</m:t>
                          </m:r>
                        </m:sub>
                      </m:sSub>
                      <m:sSub>
                        <m:sSubPr>
                          <m:ctrlPr>
                            <a:rPr lang="en-US" altLang="zh-CN" sz="2400" b="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h</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v</m:t>
                          </m:r>
                        </m:e>
                        <m:sub>
                          <m:r>
                            <m:rPr>
                              <m:sty m:val="p"/>
                            </m:rPr>
                            <a:rPr lang="en-US" altLang="zh-CN" sz="2400" i="1">
                              <a:latin typeface="Cambria Math" panose="02040503050406030204" pitchFamily="18" charset="0"/>
                              <a:ea typeface="Cambria Math" panose="02040503050406030204" pitchFamily="18" charset="0"/>
                            </a:rPr>
                            <m:t>t</m:t>
                          </m:r>
                        </m:sub>
                      </m:sSub>
                    </m:oMath>
                  </m:oMathPara>
                </a14:m>
                <a:endParaRPr lang="en-US" altLang="zh-CN" sz="2400" dirty="0">
                  <a:latin typeface="华文楷体" panose="02010600040101010101" charset="-122"/>
                  <a:ea typeface="Cambria Math" panose="020405030504060302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如果费者本期收入</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oMath>
                </a14:m>
                <a:r>
                  <a:rPr lang="zh-CN" altLang="en-US" sz="2400" dirty="0">
                    <a:latin typeface="华文楷体" panose="02010600040101010101" charset="-122"/>
                    <a:ea typeface="华文楷体" panose="02010600040101010101" charset="-122"/>
                    <a:cs typeface="华文楷体" panose="02010600040101010101" charset="-122"/>
                  </a:rPr>
                  <a:t>低于</a:t>
                </a:r>
                <a14:m>
                  <m:oMath xmlns:m="http://schemas.openxmlformats.org/officeDocument/2006/math">
                    <m:sSub>
                      <m:sSubPr>
                        <m:ctrlPr>
                          <a:rPr lang="en-US" altLang="zh-CN" sz="2400" i="1" dirty="0" smtClean="0">
                            <a:latin typeface="Cambria Math" panose="02040503050406030204" pitchFamily="18" charset="0"/>
                            <a:ea typeface="华文楷体" panose="02010600040101010101" charset="-122"/>
                          </a:rPr>
                        </m:ctrlPr>
                      </m:sSubPr>
                      <m:e>
                        <m:r>
                          <m:rPr>
                            <m:sty m:val="p"/>
                          </m:rPr>
                          <a:rPr lang="en-US" altLang="zh-CN" sz="2400" i="1" dirty="0">
                            <a:latin typeface="Cambria Math" panose="02040503050406030204" pitchFamily="18" charset="0"/>
                            <a:ea typeface="华文楷体" panose="02010600040101010101" charset="-122"/>
                          </a:rPr>
                          <m:t>Y</m:t>
                        </m:r>
                      </m:e>
                      <m:sub>
                        <m:r>
                          <m:rPr>
                            <m:sty m:val="p"/>
                          </m:rPr>
                          <a:rPr lang="en-US" altLang="zh-CN" sz="2400" i="1" dirty="0">
                            <a:latin typeface="Cambria Math" panose="02040503050406030204" pitchFamily="18" charset="0"/>
                            <a:ea typeface="华文楷体" panose="02010600040101010101" charset="-122"/>
                          </a:rPr>
                          <m:t>h</m:t>
                        </m:r>
                      </m:sub>
                    </m:sSub>
                  </m:oMath>
                </a14:m>
                <a:r>
                  <a:rPr lang="zh-CN" altLang="en-US" sz="2400" dirty="0">
                    <a:latin typeface="华文楷体" panose="02010600040101010101" charset="-122"/>
                    <a:ea typeface="华文楷体" panose="02010600040101010101" charset="-122"/>
                    <a:cs typeface="华文楷体" panose="02010600040101010101" charset="-122"/>
                  </a:rPr>
                  <a:t>，而其消费却参照</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h</m:t>
                        </m:r>
                      </m:sub>
                    </m:sSub>
                  </m:oMath>
                </a14:m>
                <a:r>
                  <a:rPr lang="zh-CN" altLang="en-US" sz="2400" dirty="0">
                    <a:latin typeface="华文楷体" panose="02010600040101010101" charset="-122"/>
                    <a:ea typeface="华文楷体" panose="02010600040101010101" charset="-122"/>
                    <a:cs typeface="华文楷体" panose="02010600040101010101" charset="-122"/>
                  </a:rPr>
                  <a:t>，必然导致消费率（</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b="0" i="1" smtClean="0">
                        <a:latin typeface="Cambria Math" panose="02040503050406030204" pitchFamily="18" charset="0"/>
                        <a:ea typeface="华文楷体" panose="02010600040101010101" charset="-122"/>
                      </a:rPr>
                      <m:t>/</m:t>
                    </m:r>
                    <m:sSub>
                      <m:sSubPr>
                        <m:ctrlPr>
                          <a:rPr lang="en-US" altLang="zh-CN" sz="2400" b="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oMath>
                </a14:m>
                <a:r>
                  <a:rPr lang="zh-CN" altLang="en-US" sz="2400" dirty="0">
                    <a:latin typeface="华文楷体" panose="02010600040101010101" charset="-122"/>
                    <a:ea typeface="华文楷体" panose="02010600040101010101" charset="-122"/>
                    <a:cs typeface="华文楷体" panose="02010600040101010101" charset="-122"/>
                  </a:rPr>
                  <a:t>）偏高，即消费的“难逆性”。当前收入的消费倾向满足</a:t>
                </a:r>
                <a14:m>
                  <m:oMath xmlns:m="http://schemas.openxmlformats.org/officeDocument/2006/math">
                    <m:r>
                      <a:rPr lang="en-US" altLang="zh-CN" sz="2400" b="0" i="1" smtClean="0">
                        <a:latin typeface="Cambria Math" panose="02040503050406030204" pitchFamily="18" charset="0"/>
                        <a:ea typeface="华文楷体" panose="02010600040101010101" charset="-122"/>
                        <a:cs typeface="华文楷体" panose="02010600040101010101" charset="-122"/>
                      </a:rPr>
                      <m:t>0</m:t>
                    </m:r>
                    <m:r>
                      <a:rPr lang="en-US" altLang="zh-CN" sz="2400" b="0" i="1" smtClean="0">
                        <a:latin typeface="Cambria Math" panose="02040503050406030204" pitchFamily="18" charset="0"/>
                        <a:ea typeface="Cambria Math" panose="02040503050406030204" pitchFamily="18" charset="0"/>
                        <a:cs typeface="华文楷体" panose="02010600040101010101" charset="-122"/>
                      </a:rPr>
                      <m:t>&lt;</m:t>
                    </m:r>
                    <m:sSub>
                      <m:sSubPr>
                        <m:ctrlPr>
                          <a:rPr lang="en-US" altLang="zh-CN" sz="2400" b="0" i="1" smtClean="0">
                            <a:latin typeface="Cambria Math" panose="02040503050406030204" pitchFamily="18" charset="0"/>
                            <a:ea typeface="Cambria Math" panose="02040503050406030204" pitchFamily="18" charset="0"/>
                          </a:rPr>
                        </m:ctrlPr>
                      </m:sSubPr>
                      <m:e>
                        <m:r>
                          <a:rPr lang="zh-CN" altLang="en-US" sz="2400" b="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0</m:t>
                        </m:r>
                      </m:sub>
                    </m:sSub>
                    <m:r>
                      <a:rPr lang="en-US" altLang="zh-CN" sz="2400" b="0" i="1" smtClean="0">
                        <a:latin typeface="Cambria Math" panose="02040503050406030204" pitchFamily="18" charset="0"/>
                        <a:ea typeface="Cambria Math" panose="02040503050406030204" pitchFamily="18" charset="0"/>
                      </a:rPr>
                      <m:t>&lt;1</m:t>
                    </m:r>
                  </m:oMath>
                </a14:m>
                <a:r>
                  <a:rPr lang="zh-CN" altLang="en-US" sz="2400" dirty="0">
                    <a:latin typeface="华文楷体" panose="02010600040101010101" charset="-122"/>
                    <a:ea typeface="华文楷体" panose="02010600040101010101" charset="-122"/>
                    <a:cs typeface="华文楷体" panose="02010600040101010101" charset="-122"/>
                  </a:rPr>
                  <a:t>；历史高位收入的消费倾向也满足</a:t>
                </a:r>
                <a14:m>
                  <m:oMath xmlns:m="http://schemas.openxmlformats.org/officeDocument/2006/math">
                    <m:r>
                      <a:rPr lang="en-US" altLang="zh-CN" sz="2400" b="0" i="1" smtClean="0">
                        <a:latin typeface="Cambria Math" panose="02040503050406030204" pitchFamily="18" charset="0"/>
                        <a:ea typeface="华文楷体" panose="02010600040101010101" charset="-122"/>
                        <a:cs typeface="华文楷体" panose="02010600040101010101" charset="-122"/>
                      </a:rPr>
                      <m:t>0</m:t>
                    </m:r>
                    <m:r>
                      <a:rPr lang="en-US" altLang="zh-CN" sz="2400" b="0" i="1" smtClean="0">
                        <a:latin typeface="Cambria Math" panose="02040503050406030204" pitchFamily="18" charset="0"/>
                        <a:ea typeface="Cambria Math" panose="02040503050406030204" pitchFamily="18" charset="0"/>
                        <a:cs typeface="华文楷体" panose="02010600040101010101" charset="-122"/>
                      </a:rPr>
                      <m:t>&lt;</m:t>
                    </m:r>
                    <m:sSub>
                      <m:sSubPr>
                        <m:ctrlPr>
                          <a:rPr lang="en-US" altLang="zh-CN" sz="2400" b="0" i="1" smtClean="0">
                            <a:latin typeface="Cambria Math" panose="02040503050406030204" pitchFamily="18" charset="0"/>
                            <a:ea typeface="Cambria Math" panose="02040503050406030204" pitchFamily="18" charset="0"/>
                          </a:rPr>
                        </m:ctrlPr>
                      </m:sSubPr>
                      <m:e>
                        <m:r>
                          <a:rPr lang="zh-CN" altLang="en-US" sz="2400" b="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1</m:t>
                        </m:r>
                      </m:sub>
                    </m:sSub>
                    <m:r>
                      <a:rPr lang="en-US" altLang="zh-CN" sz="2400" b="0" i="1" smtClean="0">
                        <a:latin typeface="Cambria Math" panose="02040503050406030204" pitchFamily="18" charset="0"/>
                        <a:ea typeface="Cambria Math" panose="02040503050406030204" pitchFamily="18" charset="0"/>
                      </a:rPr>
                      <m:t>&lt;1</m:t>
                    </m:r>
                  </m:oMath>
                </a14:m>
                <a:r>
                  <a:rPr lang="zh-CN" altLang="en-US" sz="2400" dirty="0">
                    <a:latin typeface="华文楷体" panose="02010600040101010101" charset="-122"/>
                    <a:ea typeface="华文楷体" panose="02010600040101010101" charset="-122"/>
                    <a:cs typeface="华文楷体" panose="02010600040101010101" charset="-122"/>
                  </a:rPr>
                  <a:t>，如其等于</a:t>
                </a:r>
                <a:r>
                  <a:rPr lang="en-US" altLang="zh-CN" sz="2400" dirty="0">
                    <a:latin typeface="华文楷体" panose="02010600040101010101" charset="-122"/>
                    <a:ea typeface="华文楷体" panose="02010600040101010101" charset="-122"/>
                    <a:cs typeface="华文楷体" panose="02010600040101010101" charset="-122"/>
                  </a:rPr>
                  <a:t>0</a:t>
                </a:r>
                <a:r>
                  <a:rPr lang="zh-CN" altLang="en-US" sz="2400" dirty="0">
                    <a:latin typeface="华文楷体" panose="02010600040101010101" charset="-122"/>
                    <a:ea typeface="华文楷体" panose="02010600040101010101" charset="-122"/>
                    <a:cs typeface="华文楷体" panose="02010600040101010101" charset="-122"/>
                  </a:rPr>
                  <a:t>则退化为绝对收入消费函数。</a:t>
                </a: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1075824"/>
              </a:xfrm>
              <a:blipFill>
                <a:blip r:embed="rId2"/>
                <a:stretch>
                  <a:fillRect r="-214" b="-265341"/>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11</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一、消费函数比较</a:t>
            </a:r>
          </a:p>
        </p:txBody>
      </p:sp>
      <p:sp>
        <p:nvSpPr>
          <p:cNvPr id="3" name="文本框 2"/>
          <p:cNvSpPr txBox="1"/>
          <p:nvPr/>
        </p:nvSpPr>
        <p:spPr>
          <a:xfrm>
            <a:off x="516255" y="771208"/>
            <a:ext cx="5080000" cy="677108"/>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（二）相对收入消费函数</a:t>
            </a:r>
          </a:p>
        </p:txBody>
      </p:sp>
    </p:spTree>
    <p:extLst>
      <p:ext uri="{BB962C8B-B14F-4D97-AF65-F5344CB8AC3E}">
        <p14:creationId xmlns:p14="http://schemas.microsoft.com/office/powerpoint/2010/main" val="2135120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5543550"/>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弗里德曼认为真正决定消费支出的既不是绝对收入，也不是相对收入，而是持久收入。将收入划分为持久收入</a:t>
                </a:r>
                <a14:m>
                  <m:oMath xmlns:m="http://schemas.openxmlformats.org/officeDocument/2006/math">
                    <m:sSup>
                      <m:sSupPr>
                        <m:ctrlPr>
                          <a:rPr lang="en-US" altLang="zh-CN" sz="2400" i="1" smtClean="0">
                            <a:latin typeface="Cambria Math" panose="02040503050406030204" pitchFamily="18" charset="0"/>
                            <a:ea typeface="华文楷体" panose="02010600040101010101" charset="-122"/>
                          </a:rPr>
                        </m:ctrlPr>
                      </m:sSupPr>
                      <m:e>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e>
                      <m:sup>
                        <m:r>
                          <m:rPr>
                            <m:sty m:val="p"/>
                          </m:rPr>
                          <a:rPr lang="en-US" altLang="zh-CN" sz="2400" i="1">
                            <a:latin typeface="Cambria Math" panose="02040503050406030204" pitchFamily="18" charset="0"/>
                            <a:ea typeface="华文楷体" panose="02010600040101010101" charset="-122"/>
                          </a:rPr>
                          <m:t>p</m:t>
                        </m:r>
                      </m:sup>
                    </m:sSup>
                  </m:oMath>
                </a14:m>
                <a:r>
                  <a:rPr lang="zh-CN" altLang="en-US" sz="2400" dirty="0">
                    <a:latin typeface="华文楷体" panose="02010600040101010101" charset="-122"/>
                    <a:ea typeface="华文楷体" panose="02010600040101010101" charset="-122"/>
                    <a:cs typeface="华文楷体" panose="02010600040101010101" charset="-122"/>
                  </a:rPr>
                  <a:t>和暂时收入</a:t>
                </a:r>
                <a14:m>
                  <m:oMath xmlns:m="http://schemas.openxmlformats.org/officeDocument/2006/math">
                    <m:sSup>
                      <m:sSupPr>
                        <m:ctrlPr>
                          <a:rPr lang="en-US" altLang="zh-CN" sz="2400" i="1" smtClean="0">
                            <a:latin typeface="Cambria Math" panose="02040503050406030204" pitchFamily="18" charset="0"/>
                            <a:ea typeface="华文楷体" panose="02010600040101010101" charset="-122"/>
                          </a:rPr>
                        </m:ctrlPr>
                      </m:sSupPr>
                      <m:e>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e>
                      <m:sup>
                        <m:r>
                          <m:rPr>
                            <m:sty m:val="p"/>
                          </m:rPr>
                          <a:rPr lang="en-US" altLang="zh-CN" sz="2400" i="1">
                            <a:latin typeface="Cambria Math" panose="02040503050406030204" pitchFamily="18" charset="0"/>
                            <a:ea typeface="华文楷体" panose="02010600040101010101" charset="-122"/>
                          </a:rPr>
                          <m:t>T</m:t>
                        </m:r>
                      </m:sup>
                    </m:sSup>
                  </m:oMath>
                </a14:m>
                <a:r>
                  <a:rPr lang="zh-CN" altLang="en-US" sz="2400" dirty="0">
                    <a:latin typeface="华文楷体" panose="02010600040101010101" charset="-122"/>
                    <a:ea typeface="华文楷体" panose="02010600040101010101" charset="-122"/>
                    <a:cs typeface="华文楷体" panose="02010600040101010101" charset="-122"/>
                  </a:rPr>
                  <a:t>：</a:t>
                </a:r>
                <a14:m>
                  <m:oMath xmlns:m="http://schemas.openxmlformats.org/officeDocument/2006/math">
                    <m:sSub>
                      <m:sSubPr>
                        <m:ctrlPr>
                          <a:rPr lang="en-US" altLang="zh-CN" sz="2400" i="1" dirty="0" smtClean="0">
                            <a:latin typeface="Cambria Math" panose="02040503050406030204" pitchFamily="18" charset="0"/>
                            <a:ea typeface="华文楷体" panose="02010600040101010101" charset="-122"/>
                          </a:rPr>
                        </m:ctrlPr>
                      </m:sSubPr>
                      <m:e>
                        <m:r>
                          <m:rPr>
                            <m:sty m:val="p"/>
                          </m:rPr>
                          <a:rPr lang="en-US" altLang="zh-CN" sz="2400" i="1" dirty="0">
                            <a:latin typeface="Cambria Math" panose="02040503050406030204" pitchFamily="18" charset="0"/>
                            <a:ea typeface="华文楷体" panose="02010600040101010101" charset="-122"/>
                          </a:rPr>
                          <m:t>Y</m:t>
                        </m:r>
                      </m:e>
                      <m:sub>
                        <m:r>
                          <m:rPr>
                            <m:sty m:val="p"/>
                          </m:rPr>
                          <a:rPr lang="en-US" altLang="zh-CN" sz="2400" i="1" dirty="0">
                            <a:latin typeface="Cambria Math" panose="02040503050406030204" pitchFamily="18" charset="0"/>
                            <a:ea typeface="华文楷体" panose="02010600040101010101" charset="-122"/>
                          </a:rPr>
                          <m:t>t</m:t>
                        </m:r>
                      </m:sub>
                    </m:sSub>
                    <m:r>
                      <a:rPr lang="en-US" altLang="zh-CN" sz="2400" i="1" dirty="0" smtClean="0">
                        <a:latin typeface="Cambria Math" panose="02040503050406030204" pitchFamily="18" charset="0"/>
                        <a:ea typeface="Cambria Math" panose="02040503050406030204" pitchFamily="18" charset="0"/>
                      </a:rPr>
                      <m:t>=</m:t>
                    </m:r>
                    <m:sSup>
                      <m:sSupPr>
                        <m:ctrlPr>
                          <a:rPr lang="en-US" altLang="zh-CN" sz="2400" i="1" dirty="0" smtClean="0">
                            <a:latin typeface="Cambria Math" panose="02040503050406030204" pitchFamily="18" charset="0"/>
                            <a:ea typeface="Cambria Math" panose="02040503050406030204" pitchFamily="18" charset="0"/>
                          </a:rPr>
                        </m:ctrlPr>
                      </m:sSupPr>
                      <m:e>
                        <m:sSub>
                          <m:sSubPr>
                            <m:ctrlPr>
                              <a:rPr lang="en-US" altLang="zh-CN" sz="2400" i="1" dirty="0" smtClean="0">
                                <a:latin typeface="Cambria Math" panose="02040503050406030204" pitchFamily="18" charset="0"/>
                                <a:ea typeface="Cambria Math" panose="02040503050406030204" pitchFamily="18" charset="0"/>
                              </a:rPr>
                            </m:ctrlPr>
                          </m:sSubPr>
                          <m:e>
                            <m:r>
                              <m:rPr>
                                <m:sty m:val="p"/>
                              </m:rPr>
                              <a:rPr lang="en-US" altLang="zh-CN" sz="2400" i="1" dirty="0">
                                <a:latin typeface="Cambria Math" panose="02040503050406030204" pitchFamily="18" charset="0"/>
                                <a:ea typeface="Cambria Math" panose="02040503050406030204" pitchFamily="18" charset="0"/>
                              </a:rPr>
                              <m:t>Y</m:t>
                            </m:r>
                          </m:e>
                          <m:sub>
                            <m:r>
                              <m:rPr>
                                <m:sty m:val="p"/>
                              </m:rPr>
                              <a:rPr lang="en-US" altLang="zh-CN" sz="2400" i="1" dirty="0">
                                <a:latin typeface="Cambria Math" panose="02040503050406030204" pitchFamily="18" charset="0"/>
                                <a:ea typeface="Cambria Math" panose="02040503050406030204" pitchFamily="18" charset="0"/>
                              </a:rPr>
                              <m:t>t</m:t>
                            </m:r>
                          </m:sub>
                        </m:sSub>
                      </m:e>
                      <m:sup>
                        <m:r>
                          <m:rPr>
                            <m:sty m:val="p"/>
                          </m:rPr>
                          <a:rPr lang="en-US" altLang="zh-CN" sz="2400" i="1" dirty="0">
                            <a:latin typeface="Cambria Math" panose="02040503050406030204" pitchFamily="18" charset="0"/>
                            <a:ea typeface="Cambria Math" panose="02040503050406030204" pitchFamily="18" charset="0"/>
                          </a:rPr>
                          <m:t>p</m:t>
                        </m:r>
                      </m:sup>
                    </m:sSup>
                    <m:r>
                      <a:rPr lang="en-US" altLang="zh-CN" sz="2400" i="1" dirty="0" smtClean="0">
                        <a:latin typeface="Cambria Math" panose="02040503050406030204" pitchFamily="18" charset="0"/>
                        <a:ea typeface="Cambria Math" panose="02040503050406030204" pitchFamily="18" charset="0"/>
                      </a:rPr>
                      <m:t>+</m:t>
                    </m:r>
                    <m:sSup>
                      <m:sSupPr>
                        <m:ctrlPr>
                          <a:rPr lang="en-US" altLang="zh-CN" sz="2400" i="1" dirty="0" smtClean="0">
                            <a:latin typeface="Cambria Math" panose="02040503050406030204" pitchFamily="18" charset="0"/>
                            <a:ea typeface="Cambria Math" panose="02040503050406030204" pitchFamily="18" charset="0"/>
                          </a:rPr>
                        </m:ctrlPr>
                      </m:sSupPr>
                      <m:e>
                        <m:sSub>
                          <m:sSubPr>
                            <m:ctrlPr>
                              <a:rPr lang="en-US" altLang="zh-CN" sz="2400" i="1" dirty="0" smtClean="0">
                                <a:latin typeface="Cambria Math" panose="02040503050406030204" pitchFamily="18" charset="0"/>
                                <a:ea typeface="Cambria Math" panose="02040503050406030204" pitchFamily="18" charset="0"/>
                              </a:rPr>
                            </m:ctrlPr>
                          </m:sSubPr>
                          <m:e>
                            <m:r>
                              <m:rPr>
                                <m:sty m:val="p"/>
                              </m:rPr>
                              <a:rPr lang="en-US" altLang="zh-CN" sz="2400" i="1" dirty="0">
                                <a:latin typeface="Cambria Math" panose="02040503050406030204" pitchFamily="18" charset="0"/>
                                <a:ea typeface="Cambria Math" panose="02040503050406030204" pitchFamily="18" charset="0"/>
                              </a:rPr>
                              <m:t>Y</m:t>
                            </m:r>
                          </m:e>
                          <m:sub>
                            <m:r>
                              <m:rPr>
                                <m:sty m:val="p"/>
                              </m:rPr>
                              <a:rPr lang="en-US" altLang="zh-CN" sz="2400" i="1" dirty="0">
                                <a:latin typeface="Cambria Math" panose="02040503050406030204" pitchFamily="18" charset="0"/>
                                <a:ea typeface="Cambria Math" panose="02040503050406030204" pitchFamily="18" charset="0"/>
                              </a:rPr>
                              <m:t>t</m:t>
                            </m:r>
                          </m:sub>
                        </m:sSub>
                      </m:e>
                      <m:sup>
                        <m:r>
                          <m:rPr>
                            <m:sty m:val="p"/>
                          </m:rPr>
                          <a:rPr lang="en-US" altLang="zh-CN" sz="2400" i="1" dirty="0">
                            <a:latin typeface="Cambria Math" panose="02040503050406030204" pitchFamily="18" charset="0"/>
                            <a:ea typeface="Cambria Math" panose="02040503050406030204" pitchFamily="18" charset="0"/>
                          </a:rPr>
                          <m:t>T</m:t>
                        </m:r>
                      </m:sup>
                    </m:sSup>
                  </m:oMath>
                </a14:m>
                <a:r>
                  <a:rPr lang="zh-CN" altLang="en-US" sz="2400" dirty="0">
                    <a:latin typeface="华文楷体" panose="02010600040101010101" charset="-122"/>
                    <a:ea typeface="华文楷体" panose="02010600040101010101" charset="-122"/>
                    <a:cs typeface="华文楷体" panose="02010600040101010101" charset="-122"/>
                  </a:rPr>
                  <a:t>，前者是可预见的常规性长久收入，后者是非持续的偶然性暂时收入。其将消费支出划分为持久消费和暂时消费，</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sSup>
                      <m:sSupPr>
                        <m:ctrlPr>
                          <a:rPr lang="en-US" altLang="zh-CN" sz="2400" i="1" smtClean="0">
                            <a:latin typeface="Cambria Math" panose="02040503050406030204" pitchFamily="18" charset="0"/>
                            <a:ea typeface="Cambria Math" panose="02040503050406030204" pitchFamily="18" charset="0"/>
                          </a:rPr>
                        </m:ctrlPr>
                      </m:sSup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t</m:t>
                            </m:r>
                          </m:sub>
                        </m:sSub>
                      </m:e>
                      <m:sup>
                        <m:r>
                          <m:rPr>
                            <m:sty m:val="p"/>
                          </m:rPr>
                          <a:rPr lang="en-US" altLang="zh-CN" sz="2400" i="1">
                            <a:latin typeface="Cambria Math" panose="02040503050406030204" pitchFamily="18" charset="0"/>
                            <a:ea typeface="Cambria Math" panose="02040503050406030204" pitchFamily="18" charset="0"/>
                          </a:rPr>
                          <m:t>p</m:t>
                        </m:r>
                      </m:sup>
                    </m:sSup>
                    <m:r>
                      <a:rPr lang="en-US" altLang="zh-CN" sz="2400" i="1" smtClean="0">
                        <a:latin typeface="Cambria Math" panose="02040503050406030204" pitchFamily="18" charset="0"/>
                        <a:ea typeface="Cambria Math" panose="02040503050406030204" pitchFamily="18" charset="0"/>
                      </a:rPr>
                      <m:t>+</m:t>
                    </m:r>
                    <m:sSup>
                      <m:sSupPr>
                        <m:ctrlPr>
                          <a:rPr lang="en-US" altLang="zh-CN" sz="2400" i="1" smtClean="0">
                            <a:latin typeface="Cambria Math" panose="02040503050406030204" pitchFamily="18" charset="0"/>
                            <a:ea typeface="Cambria Math" panose="02040503050406030204" pitchFamily="18" charset="0"/>
                          </a:rPr>
                        </m:ctrlPr>
                      </m:sSup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t</m:t>
                            </m:r>
                          </m:sub>
                        </m:sSub>
                      </m:e>
                      <m:sup>
                        <m:r>
                          <m:rPr>
                            <m:sty m:val="p"/>
                          </m:rPr>
                          <a:rPr lang="en-US" altLang="zh-CN" sz="2400" i="1">
                            <a:latin typeface="Cambria Math" panose="02040503050406030204" pitchFamily="18" charset="0"/>
                            <a:ea typeface="Cambria Math" panose="02040503050406030204" pitchFamily="18" charset="0"/>
                          </a:rPr>
                          <m:t>T</m:t>
                        </m:r>
                      </m:sup>
                    </m:sSup>
                  </m:oMath>
                </a14:m>
                <a:r>
                  <a:rPr lang="zh-CN" altLang="en-US" sz="2400" dirty="0">
                    <a:latin typeface="华文楷体" panose="02010600040101010101" charset="-122"/>
                    <a:ea typeface="华文楷体" panose="02010600040101010101" charset="-122"/>
                    <a:cs typeface="华文楷体" panose="02010600040101010101" charset="-122"/>
                  </a:rPr>
                  <a:t>：持久消费由持久收入决定，暂时收入决定。</a:t>
                </a: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0</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1</m:t>
                          </m:r>
                        </m:sub>
                      </m:sSub>
                      <m:sSup>
                        <m:sSupPr>
                          <m:ctrlPr>
                            <a:rPr lang="en-US" altLang="zh-CN" sz="2400" i="1" smtClean="0">
                              <a:latin typeface="Cambria Math" panose="02040503050406030204" pitchFamily="18" charset="0"/>
                              <a:ea typeface="Cambria Math" panose="02040503050406030204" pitchFamily="18" charset="0"/>
                            </a:rPr>
                          </m:ctrlPr>
                        </m:sSup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e>
                        <m:sup>
                          <m:r>
                            <m:rPr>
                              <m:sty m:val="p"/>
                            </m:rPr>
                            <a:rPr lang="en-US" altLang="zh-CN" sz="2400" i="1">
                              <a:latin typeface="Cambria Math" panose="02040503050406030204" pitchFamily="18" charset="0"/>
                              <a:ea typeface="Cambria Math" panose="02040503050406030204" pitchFamily="18" charset="0"/>
                            </a:rPr>
                            <m:t>p</m:t>
                          </m:r>
                        </m:sup>
                      </m:sSup>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2</m:t>
                          </m:r>
                        </m:sub>
                      </m:sSub>
                      <m:sSup>
                        <m:sSupPr>
                          <m:ctrlPr>
                            <a:rPr lang="en-US" altLang="zh-CN" sz="2400" i="1" smtClean="0">
                              <a:latin typeface="Cambria Math" panose="02040503050406030204" pitchFamily="18" charset="0"/>
                              <a:ea typeface="Cambria Math" panose="02040503050406030204" pitchFamily="18" charset="0"/>
                            </a:rPr>
                          </m:ctrlPr>
                        </m:sSup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e>
                        <m:sup>
                          <m:r>
                            <m:rPr>
                              <m:sty m:val="p"/>
                            </m:rPr>
                            <a:rPr lang="en-US" altLang="zh-CN" sz="2400" i="1">
                              <a:latin typeface="Cambria Math" panose="02040503050406030204" pitchFamily="18" charset="0"/>
                              <a:ea typeface="Cambria Math" panose="02040503050406030204" pitchFamily="18" charset="0"/>
                            </a:rPr>
                            <m:t>T</m:t>
                          </m:r>
                        </m:sup>
                      </m:sSup>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m:rPr>
                              <m:sty m:val="p"/>
                            </m:rPr>
                            <a:rPr lang="en-US" altLang="zh-CN" sz="2400" i="1">
                              <a:latin typeface="Cambria Math" panose="02040503050406030204" pitchFamily="18" charset="0"/>
                              <a:ea typeface="Cambria Math" panose="02040503050406030204" pitchFamily="18" charset="0"/>
                            </a:rPr>
                            <m:t>t</m:t>
                          </m:r>
                        </m:sub>
                      </m:sSub>
                    </m:oMath>
                  </m:oMathPara>
                </a14:m>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估计式的难点在于，如何将可观测的</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r>
                      <a:rPr lang="zh-CN" altLang="en-US" sz="2400" i="1">
                        <a:latin typeface="Cambria Math" panose="02040503050406030204" pitchFamily="18" charset="0"/>
                        <a:ea typeface="华文楷体" panose="02010600040101010101" charset="-122"/>
                      </a:rPr>
                      <m:t>分解</m:t>
                    </m:r>
                  </m:oMath>
                </a14:m>
                <a:r>
                  <a:rPr lang="zh-CN" altLang="en-US" sz="2400" dirty="0">
                    <a:latin typeface="华文楷体" panose="02010600040101010101" charset="-122"/>
                    <a:ea typeface="华文楷体" panose="02010600040101010101" charset="-122"/>
                    <a:cs typeface="华文楷体" panose="02010600040101010101" charset="-122"/>
                  </a:rPr>
                  <a:t>为难以观测的</a:t>
                </a:r>
                <a14:m>
                  <m:oMath xmlns:m="http://schemas.openxmlformats.org/officeDocument/2006/math">
                    <m:sSup>
                      <m:sSupPr>
                        <m:ctrlPr>
                          <a:rPr lang="en-US" altLang="zh-CN" sz="2400" i="1" smtClean="0">
                            <a:latin typeface="Cambria Math" panose="02040503050406030204" pitchFamily="18" charset="0"/>
                            <a:ea typeface="华文楷体" panose="02010600040101010101" charset="-122"/>
                          </a:rPr>
                        </m:ctrlPr>
                      </m:sSupPr>
                      <m:e>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e>
                      <m:sup>
                        <m:r>
                          <m:rPr>
                            <m:sty m:val="p"/>
                          </m:rPr>
                          <a:rPr lang="en-US" altLang="zh-CN" sz="2400" i="1">
                            <a:latin typeface="Cambria Math" panose="02040503050406030204" pitchFamily="18" charset="0"/>
                            <a:ea typeface="华文楷体" panose="02010600040101010101" charset="-122"/>
                          </a:rPr>
                          <m:t>p</m:t>
                        </m:r>
                      </m:sup>
                    </m:sSup>
                  </m:oMath>
                </a14:m>
                <a:r>
                  <a:rPr lang="zh-CN" altLang="en-US" sz="2400" dirty="0">
                    <a:latin typeface="华文楷体" panose="02010600040101010101" charset="-122"/>
                    <a:ea typeface="华文楷体" panose="02010600040101010101" charset="-122"/>
                    <a:cs typeface="华文楷体" panose="02010600040101010101" charset="-122"/>
                  </a:rPr>
                  <a:t>和</a:t>
                </a:r>
                <a14:m>
                  <m:oMath xmlns:m="http://schemas.openxmlformats.org/officeDocument/2006/math">
                    <m:sSup>
                      <m:sSupPr>
                        <m:ctrlPr>
                          <a:rPr lang="en-US" altLang="zh-CN" sz="2400" i="1" dirty="0" smtClean="0">
                            <a:latin typeface="Cambria Math" panose="02040503050406030204" pitchFamily="18" charset="0"/>
                            <a:ea typeface="华文楷体" panose="02010600040101010101" charset="-122"/>
                          </a:rPr>
                        </m:ctrlPr>
                      </m:sSupPr>
                      <m:e>
                        <m:sSub>
                          <m:sSubPr>
                            <m:ctrlPr>
                              <a:rPr lang="en-US" altLang="zh-CN" sz="2400" i="1" dirty="0" smtClean="0">
                                <a:latin typeface="Cambria Math" panose="02040503050406030204" pitchFamily="18" charset="0"/>
                                <a:ea typeface="华文楷体" panose="02010600040101010101" charset="-122"/>
                              </a:rPr>
                            </m:ctrlPr>
                          </m:sSubPr>
                          <m:e>
                            <m:r>
                              <m:rPr>
                                <m:sty m:val="p"/>
                              </m:rPr>
                              <a:rPr lang="en-US" altLang="zh-CN" sz="2400" i="1" dirty="0">
                                <a:latin typeface="Cambria Math" panose="02040503050406030204" pitchFamily="18" charset="0"/>
                                <a:ea typeface="华文楷体" panose="02010600040101010101" charset="-122"/>
                              </a:rPr>
                              <m:t>Y</m:t>
                            </m:r>
                          </m:e>
                          <m:sub>
                            <m:r>
                              <m:rPr>
                                <m:sty m:val="p"/>
                              </m:rPr>
                              <a:rPr lang="en-US" altLang="zh-CN" sz="2400" i="1" dirty="0">
                                <a:latin typeface="Cambria Math" panose="02040503050406030204" pitchFamily="18" charset="0"/>
                                <a:ea typeface="华文楷体" panose="02010600040101010101" charset="-122"/>
                              </a:rPr>
                              <m:t>t</m:t>
                            </m:r>
                          </m:sub>
                        </m:sSub>
                      </m:e>
                      <m:sup>
                        <m:r>
                          <m:rPr>
                            <m:sty m:val="p"/>
                          </m:rPr>
                          <a:rPr lang="en-US" altLang="zh-CN" sz="2400" i="1" dirty="0">
                            <a:latin typeface="Cambria Math" panose="02040503050406030204" pitchFamily="18" charset="0"/>
                            <a:ea typeface="华文楷体" panose="02010600040101010101" charset="-122"/>
                          </a:rPr>
                          <m:t>T</m:t>
                        </m:r>
                      </m:sup>
                    </m:sSup>
                  </m:oMath>
                </a14:m>
                <a:r>
                  <a:rPr lang="zh-CN" altLang="en-US" sz="2400" dirty="0">
                    <a:latin typeface="华文楷体" panose="02010600040101010101" charset="-122"/>
                    <a:ea typeface="华文楷体" panose="02010600040101010101" charset="-122"/>
                    <a:cs typeface="华文楷体" panose="02010600040101010101" charset="-122"/>
                  </a:rPr>
                  <a:t>。弗里德曼建议，对实际收入序列进行指数平滑，据其确定各期的持久收入：</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sSup>
                        <m:sSupPr>
                          <m:ctrlPr>
                            <a:rPr lang="en-US" altLang="zh-CN" sz="2400" i="1" smtClean="0">
                              <a:latin typeface="Cambria Math" panose="02040503050406030204" pitchFamily="18" charset="0"/>
                              <a:ea typeface="华文楷体" panose="02010600040101010101" charset="-122"/>
                            </a:rPr>
                          </m:ctrlPr>
                        </m:sSupPr>
                        <m:e>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e>
                        <m:sup>
                          <m:r>
                            <m:rPr>
                              <m:sty m:val="p"/>
                            </m:rPr>
                            <a:rPr lang="en-US" altLang="zh-CN" sz="2400" i="1">
                              <a:latin typeface="Cambria Math" panose="02040503050406030204" pitchFamily="18" charset="0"/>
                              <a:ea typeface="华文楷体" panose="02010600040101010101" charset="-122"/>
                            </a:rPr>
                            <m:t>p</m:t>
                          </m:r>
                        </m:sup>
                      </m:sSup>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𝜆</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d>
                        <m:dPr>
                          <m:ctrlPr>
                            <a:rPr lang="en-US" altLang="zh-CN" sz="2400" i="1" smtClean="0">
                              <a:latin typeface="Cambria Math" panose="02040503050406030204" pitchFamily="18" charset="0"/>
                              <a:ea typeface="Cambria Math" panose="02040503050406030204" pitchFamily="18" charset="0"/>
                            </a:rPr>
                          </m:ctrlPr>
                        </m:dPr>
                        <m:e>
                          <m:r>
                            <a:rPr lang="en-US" altLang="zh-CN" sz="2400" b="0" i="1" smtClean="0">
                              <a:latin typeface="Cambria Math" panose="02040503050406030204" pitchFamily="18" charset="0"/>
                              <a:ea typeface="Cambria Math" panose="02040503050406030204" pitchFamily="18" charset="0"/>
                            </a:rPr>
                            <m:t>1−</m:t>
                          </m:r>
                          <m:r>
                            <a:rPr lang="zh-CN" altLang="en-US" sz="2400" b="0" i="1" smtClean="0">
                              <a:latin typeface="Cambria Math" panose="02040503050406030204" pitchFamily="18" charset="0"/>
                              <a:ea typeface="Cambria Math" panose="02040503050406030204" pitchFamily="18" charset="0"/>
                            </a:rPr>
                            <m:t>𝜆</m:t>
                          </m:r>
                        </m:e>
                      </m:d>
                      <m:sSup>
                        <m:sSupPr>
                          <m:ctrlPr>
                            <a:rPr lang="en-US" altLang="zh-CN" sz="2400" i="1" smtClean="0">
                              <a:latin typeface="Cambria Math" panose="02040503050406030204" pitchFamily="18" charset="0"/>
                              <a:ea typeface="Cambria Math" panose="02040503050406030204" pitchFamily="18" charset="0"/>
                            </a:rPr>
                          </m:ctrlPr>
                        </m:sSup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e>
                        <m:sup>
                          <m:r>
                            <m:rPr>
                              <m:sty m:val="p"/>
                            </m:rPr>
                            <a:rPr lang="en-US" altLang="zh-CN" sz="2400" i="1">
                              <a:latin typeface="Cambria Math" panose="02040503050406030204" pitchFamily="18" charset="0"/>
                              <a:ea typeface="Cambria Math" panose="02040503050406030204" pitchFamily="18" charset="0"/>
                            </a:rPr>
                            <m:t>p</m:t>
                          </m:r>
                        </m:sup>
                      </m:sSup>
                    </m:oMath>
                  </m:oMathPara>
                </a14:m>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平滑系数</a:t>
                </a:r>
                <a14:m>
                  <m:oMath xmlns:m="http://schemas.openxmlformats.org/officeDocument/2006/math">
                    <m:r>
                      <a:rPr lang="en-US" altLang="zh-CN" sz="2400" b="0" i="1" smtClean="0">
                        <a:latin typeface="Cambria Math" panose="02040503050406030204" pitchFamily="18" charset="0"/>
                        <a:ea typeface="华文楷体" panose="02010600040101010101" charset="-122"/>
                        <a:cs typeface="华文楷体" panose="02010600040101010101" charset="-122"/>
                      </a:rPr>
                      <m:t>0</m:t>
                    </m:r>
                    <m:r>
                      <a:rPr lang="en-US" altLang="zh-CN" sz="2400" b="0" i="1" smtClean="0">
                        <a:latin typeface="Cambria Math" panose="02040503050406030204" pitchFamily="18" charset="0"/>
                        <a:ea typeface="Cambria Math" panose="02040503050406030204" pitchFamily="18" charset="0"/>
                        <a:cs typeface="华文楷体" panose="02010600040101010101" charset="-122"/>
                      </a:rPr>
                      <m:t>&lt;</m:t>
                    </m:r>
                    <m:r>
                      <a:rPr lang="zh-CN" altLang="en-US" sz="2400" b="0" i="1" smtClean="0">
                        <a:latin typeface="Cambria Math" panose="02040503050406030204" pitchFamily="18" charset="0"/>
                        <a:ea typeface="Cambria Math" panose="02040503050406030204" pitchFamily="18" charset="0"/>
                        <a:cs typeface="华文楷体" panose="02010600040101010101" charset="-122"/>
                      </a:rPr>
                      <m:t>𝜆</m:t>
                    </m:r>
                    <m:r>
                      <a:rPr lang="en-US" altLang="zh-CN" sz="2400" b="0" i="1" smtClean="0">
                        <a:latin typeface="Cambria Math" panose="02040503050406030204" pitchFamily="18" charset="0"/>
                        <a:ea typeface="Cambria Math" panose="02040503050406030204" pitchFamily="18" charset="0"/>
                        <a:cs typeface="华文楷体" panose="02010600040101010101" charset="-122"/>
                      </a:rPr>
                      <m:t>&lt;1</m:t>
                    </m:r>
                  </m:oMath>
                </a14:m>
                <a:r>
                  <a:rPr lang="zh-CN" altLang="en-US" sz="2400" dirty="0">
                    <a:latin typeface="华文楷体" panose="02010600040101010101" charset="-122"/>
                    <a:ea typeface="华文楷体" panose="02010600040101010101" charset="-122"/>
                    <a:cs typeface="华文楷体" panose="02010600040101010101" charset="-122"/>
                  </a:rPr>
                  <a:t>可根据经验设定：当</a:t>
                </a:r>
                <a14:m>
                  <m:oMath xmlns:m="http://schemas.openxmlformats.org/officeDocument/2006/math">
                    <m:r>
                      <a:rPr lang="zh-CN" altLang="en-US" sz="2400" i="1" smtClean="0">
                        <a:latin typeface="Cambria Math" panose="02040503050406030204" pitchFamily="18" charset="0"/>
                        <a:ea typeface="华文楷体" panose="02010600040101010101" charset="-122"/>
                        <a:cs typeface="华文楷体" panose="02010600040101010101" charset="-122"/>
                      </a:rPr>
                      <m:t>𝜆</m:t>
                    </m:r>
                    <m:r>
                      <a:rPr lang="en-US" altLang="zh-CN" sz="2400" i="1" smtClean="0">
                        <a:latin typeface="Cambria Math" panose="02040503050406030204" pitchFamily="18" charset="0"/>
                        <a:ea typeface="Cambria Math" panose="02040503050406030204" pitchFamily="18" charset="0"/>
                        <a:cs typeface="华文楷体" panose="02010600040101010101" charset="-122"/>
                      </a:rPr>
                      <m:t>=</m:t>
                    </m:r>
                    <m:r>
                      <a:rPr lang="en-US" altLang="zh-CN" sz="2400" b="0" i="1" smtClean="0">
                        <a:latin typeface="Cambria Math" panose="02040503050406030204" pitchFamily="18" charset="0"/>
                        <a:ea typeface="Cambria Math" panose="02040503050406030204" pitchFamily="18" charset="0"/>
                        <a:cs typeface="华文楷体" panose="02010600040101010101" charset="-122"/>
                      </a:rPr>
                      <m:t>1</m:t>
                    </m:r>
                  </m:oMath>
                </a14:m>
                <a:r>
                  <a:rPr lang="zh-CN" altLang="en-US" sz="2400" dirty="0">
                    <a:latin typeface="华文楷体" panose="02010600040101010101" charset="-122"/>
                    <a:ea typeface="华文楷体" panose="02010600040101010101" charset="-122"/>
                    <a:cs typeface="华文楷体" panose="02010600040101010101" charset="-122"/>
                  </a:rPr>
                  <a:t>时，其退化为绝对收入消费函数。用实际收入减去持久收入，得到暂时收入：</a:t>
                </a:r>
                <a14:m>
                  <m:oMath xmlns:m="http://schemas.openxmlformats.org/officeDocument/2006/math">
                    <m:sSup>
                      <m:sSupPr>
                        <m:ctrlPr>
                          <a:rPr lang="en-US" altLang="zh-CN" sz="2400" i="1" smtClean="0">
                            <a:latin typeface="Cambria Math" panose="02040503050406030204" pitchFamily="18" charset="0"/>
                            <a:ea typeface="华文楷体" panose="02010600040101010101" charset="-122"/>
                          </a:rPr>
                        </m:ctrlPr>
                      </m:sSupPr>
                      <m:e>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e>
                      <m:sup>
                        <m:r>
                          <m:rPr>
                            <m:sty m:val="p"/>
                          </m:rPr>
                          <a:rPr lang="en-US" altLang="zh-CN" sz="2400" i="1">
                            <a:latin typeface="Cambria Math" panose="02040503050406030204" pitchFamily="18" charset="0"/>
                            <a:ea typeface="华文楷体" panose="02010600040101010101" charset="-122"/>
                          </a:rPr>
                          <m:t>T</m:t>
                        </m:r>
                      </m:sup>
                    </m:sSup>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p>
                      <m:sSupPr>
                        <m:ctrlPr>
                          <a:rPr lang="en-US" altLang="zh-CN" sz="2400" i="1" smtClean="0">
                            <a:latin typeface="Cambria Math" panose="02040503050406030204" pitchFamily="18" charset="0"/>
                            <a:ea typeface="Cambria Math" panose="02040503050406030204" pitchFamily="18" charset="0"/>
                          </a:rPr>
                        </m:ctrlPr>
                      </m:sSup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e>
                      <m:sup>
                        <m:r>
                          <m:rPr>
                            <m:sty m:val="p"/>
                          </m:rPr>
                          <a:rPr lang="en-US" altLang="zh-CN" sz="2400" i="1">
                            <a:latin typeface="Cambria Math" panose="02040503050406030204" pitchFamily="18" charset="0"/>
                            <a:ea typeface="Cambria Math" panose="02040503050406030204" pitchFamily="18" charset="0"/>
                          </a:rPr>
                          <m:t>p</m:t>
                        </m:r>
                      </m:sup>
                    </m:sSup>
                  </m:oMath>
                </a14:m>
                <a:r>
                  <a:rPr lang="zh-CN" altLang="en-US" sz="2400" dirty="0">
                    <a:latin typeface="华文楷体" panose="02010600040101010101" charset="-122"/>
                    <a:ea typeface="华文楷体" panose="02010600040101010101" charset="-122"/>
                    <a:cs typeface="华文楷体" panose="02010600040101010101" charset="-122"/>
                  </a:rPr>
                  <a:t>。</a:t>
                </a: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5543550"/>
              </a:xfrm>
              <a:blipFill>
                <a:blip r:embed="rId2"/>
                <a:stretch>
                  <a:fillRect r="-3480"/>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12</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一、消费函数比较</a:t>
            </a:r>
          </a:p>
        </p:txBody>
      </p:sp>
      <p:sp>
        <p:nvSpPr>
          <p:cNvPr id="3" name="文本框 2"/>
          <p:cNvSpPr txBox="1"/>
          <p:nvPr/>
        </p:nvSpPr>
        <p:spPr>
          <a:xfrm>
            <a:off x="516255" y="771208"/>
            <a:ext cx="5080000" cy="677108"/>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（三）持续收入消费函数</a:t>
            </a:r>
          </a:p>
        </p:txBody>
      </p:sp>
    </p:spTree>
    <p:extLst>
      <p:ext uri="{BB962C8B-B14F-4D97-AF65-F5344CB8AC3E}">
        <p14:creationId xmlns:p14="http://schemas.microsoft.com/office/powerpoint/2010/main" val="25238416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5543550"/>
              </a:xfrm>
            </p:spPr>
            <p:txBody>
              <a:bodyPr>
                <a:noAutofit/>
              </a:bodyPr>
              <a:lstStyle/>
              <a:p>
                <a:pPr fontAlgn="auto">
                  <a:lnSpc>
                    <a:spcPts val="4200"/>
                  </a:lnSpc>
                  <a:spcBef>
                    <a:spcPts val="2400"/>
                  </a:spcBef>
                  <a:spcAft>
                    <a:spcPts val="2400"/>
                  </a:spcAft>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莫迪里安尼等人认为真正决定消费的是其终身收入总量。消费者预算约束为</a:t>
                </a:r>
              </a:p>
              <a:p>
                <a:pPr fontAlgn="auto">
                  <a:lnSpc>
                    <a:spcPts val="4200"/>
                  </a:lnSpc>
                  <a:spcBef>
                    <a:spcPts val="1800"/>
                  </a:spcBef>
                  <a:spcAft>
                    <a:spcPts val="1800"/>
                  </a:spcAft>
                  <a:buFontTx/>
                  <a:buNone/>
                </a:pPr>
                <a14:m>
                  <m:oMathPara xmlns:m="http://schemas.openxmlformats.org/officeDocument/2006/math">
                    <m:oMathParaPr>
                      <m:jc m:val="centerGroup"/>
                    </m:oMathParaPr>
                    <m:oMath xmlns:m="http://schemas.openxmlformats.org/officeDocument/2006/math">
                      <m:nary>
                        <m:naryPr>
                          <m:chr m:val="∑"/>
                          <m:ctrlPr>
                            <a:rPr lang="en-US" altLang="zh-CN" sz="2400" i="1" smtClean="0">
                              <a:latin typeface="Cambria Math" panose="02040503050406030204" pitchFamily="18" charset="0"/>
                              <a:ea typeface="华文楷体" panose="02010600040101010101" charset="-122"/>
                            </a:rPr>
                          </m:ctrlPr>
                        </m:naryPr>
                        <m:sub>
                          <m:r>
                            <m:rPr>
                              <m:sty m:val="p"/>
                              <m:brk m:alnAt="23"/>
                            </m:rPr>
                            <a:rPr lang="en-US" altLang="zh-CN" sz="2400" i="1">
                              <a:latin typeface="Cambria Math" panose="02040503050406030204" pitchFamily="18" charset="0"/>
                              <a:ea typeface="华文楷体" panose="02010600040101010101" charset="-122"/>
                            </a:rPr>
                            <m:t>t</m:t>
                          </m:r>
                          <m:r>
                            <a:rPr lang="en-US" altLang="zh-CN" sz="2400" b="0" i="1" smtClean="0">
                              <a:latin typeface="Cambria Math" panose="02040503050406030204" pitchFamily="18" charset="0"/>
                              <a:ea typeface="华文楷体" panose="02010600040101010101" charset="-122"/>
                            </a:rPr>
                            <m:t>=1</m:t>
                          </m:r>
                        </m:sub>
                        <m:sup>
                          <m:r>
                            <m:rPr>
                              <m:sty m:val="p"/>
                            </m:rPr>
                            <a:rPr lang="en-US" altLang="zh-CN" sz="2400" i="1">
                              <a:latin typeface="Cambria Math" panose="02040503050406030204" pitchFamily="18" charset="0"/>
                              <a:ea typeface="华文楷体" panose="02010600040101010101" charset="-122"/>
                            </a:rPr>
                            <m:t>T</m:t>
                          </m:r>
                        </m:sup>
                        <m:e>
                          <m:f>
                            <m:fPr>
                              <m:ctrlPr>
                                <a:rPr lang="en-US" altLang="zh-CN" sz="2400" i="1" smtClean="0">
                                  <a:latin typeface="Cambria Math" panose="02040503050406030204" pitchFamily="18" charset="0"/>
                                  <a:ea typeface="华文楷体" panose="02010600040101010101" charset="-122"/>
                                </a:rPr>
                              </m:ctrlPr>
                            </m:fPr>
                            <m:num>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num>
                            <m:den>
                              <m:sSup>
                                <m:sSupPr>
                                  <m:ctrlPr>
                                    <a:rPr lang="en-US" altLang="zh-CN" sz="2400" i="1" smtClean="0">
                                      <a:latin typeface="Cambria Math" panose="02040503050406030204" pitchFamily="18" charset="0"/>
                                      <a:ea typeface="华文楷体" panose="02010600040101010101" charset="-122"/>
                                    </a:rPr>
                                  </m:ctrlPr>
                                </m:sSupPr>
                                <m:e>
                                  <m:d>
                                    <m:dPr>
                                      <m:ctrlPr>
                                        <a:rPr lang="en-US" altLang="zh-CN" sz="2400" i="1" smtClean="0">
                                          <a:latin typeface="Cambria Math" panose="02040503050406030204" pitchFamily="18" charset="0"/>
                                          <a:ea typeface="华文楷体" panose="02010600040101010101" charset="-122"/>
                                        </a:rPr>
                                      </m:ctrlPr>
                                    </m:dPr>
                                    <m:e>
                                      <m:r>
                                        <a:rPr lang="en-US" altLang="zh-CN" sz="2400" b="0" i="1" smtClean="0">
                                          <a:latin typeface="Cambria Math" panose="02040503050406030204" pitchFamily="18" charset="0"/>
                                          <a:ea typeface="华文楷体" panose="02010600040101010101" charset="-122"/>
                                        </a:rPr>
                                        <m:t>1</m:t>
                                      </m:r>
                                      <m:r>
                                        <a:rPr lang="en-US" altLang="zh-CN" sz="2400" b="0" i="1" smtClean="0">
                                          <a:latin typeface="Cambria Math" panose="02040503050406030204" pitchFamily="18" charset="0"/>
                                          <a:ea typeface="Cambria Math" panose="02040503050406030204" pitchFamily="18" charset="0"/>
                                        </a:rPr>
                                        <m:t>+</m:t>
                                      </m:r>
                                      <m:r>
                                        <m:rPr>
                                          <m:sty m:val="p"/>
                                        </m:rPr>
                                        <a:rPr lang="en-US" altLang="zh-CN" sz="2400" i="1">
                                          <a:latin typeface="Cambria Math" panose="02040503050406030204" pitchFamily="18" charset="0"/>
                                          <a:ea typeface="Cambria Math" panose="02040503050406030204" pitchFamily="18" charset="0"/>
                                        </a:rPr>
                                        <m:t>r</m:t>
                                      </m:r>
                                    </m:e>
                                  </m:d>
                                </m:e>
                                <m:sup>
                                  <m:r>
                                    <m:rPr>
                                      <m:sty m:val="p"/>
                                    </m:rPr>
                                    <a:rPr lang="en-US" altLang="zh-CN" sz="2400" i="1">
                                      <a:latin typeface="Cambria Math" panose="02040503050406030204" pitchFamily="18" charset="0"/>
                                      <a:ea typeface="华文楷体" panose="02010600040101010101" charset="-122"/>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p>
                              </m:sSup>
                            </m:den>
                          </m:f>
                          <m:r>
                            <a:rPr lang="en-US" altLang="zh-CN" sz="2400" i="1" smtClean="0">
                              <a:latin typeface="Cambria Math" panose="02040503050406030204" pitchFamily="18" charset="0"/>
                              <a:ea typeface="Cambria Math" panose="02040503050406030204" pitchFamily="18" charset="0"/>
                            </a:rPr>
                            <m:t>=</m:t>
                          </m:r>
                          <m:nary>
                            <m:naryPr>
                              <m:chr m:val="∑"/>
                              <m:ctrlPr>
                                <a:rPr lang="en-US" altLang="zh-CN" sz="2400" i="1" smtClean="0">
                                  <a:latin typeface="Cambria Math" panose="02040503050406030204" pitchFamily="18" charset="0"/>
                                  <a:ea typeface="Cambria Math" panose="02040503050406030204" pitchFamily="18" charset="0"/>
                                </a:rPr>
                              </m:ctrlPr>
                            </m:naryPr>
                            <m:sub>
                              <m:r>
                                <m:rPr>
                                  <m:sty m:val="p"/>
                                  <m:brk m:alnAt="23"/>
                                </m:rPr>
                                <a:rPr lang="en-US" altLang="zh-CN" sz="2400" i="1">
                                  <a:latin typeface="Cambria Math" panose="02040503050406030204" pitchFamily="18" charset="0"/>
                                  <a:ea typeface="Cambria Math" panose="02040503050406030204" pitchFamily="18" charset="0"/>
                                </a:rPr>
                                <m:t>t</m:t>
                              </m:r>
                              <m:r>
                                <a:rPr lang="en-US" altLang="zh-CN" sz="2400" b="0" i="1" smtClean="0">
                                  <a:latin typeface="Cambria Math" panose="02040503050406030204" pitchFamily="18" charset="0"/>
                                  <a:ea typeface="Cambria Math" panose="02040503050406030204" pitchFamily="18" charset="0"/>
                                </a:rPr>
                                <m:t>=1</m:t>
                              </m:r>
                            </m:sub>
                            <m:sup>
                              <m:r>
                                <m:rPr>
                                  <m:sty m:val="p"/>
                                </m:rPr>
                                <a:rPr lang="en-US" altLang="zh-CN" sz="2400" i="1">
                                  <a:latin typeface="Cambria Math" panose="02040503050406030204" pitchFamily="18" charset="0"/>
                                  <a:ea typeface="Cambria Math" panose="02040503050406030204" pitchFamily="18" charset="0"/>
                                </a:rPr>
                                <m:t>T</m:t>
                              </m:r>
                            </m:sup>
                            <m:e>
                              <m:f>
                                <m:fPr>
                                  <m:ctrlPr>
                                    <a:rPr lang="en-US" altLang="zh-CN" sz="2400" i="1" smtClean="0">
                                      <a:latin typeface="Cambria Math" panose="02040503050406030204" pitchFamily="18" charset="0"/>
                                      <a:ea typeface="Cambria Math" panose="02040503050406030204" pitchFamily="18" charset="0"/>
                                    </a:rPr>
                                  </m:ctrlPr>
                                </m:fPr>
                                <m:num>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num>
                                <m:den>
                                  <m:sSup>
                                    <m:sSupPr>
                                      <m:ctrlPr>
                                        <a:rPr lang="en-US" altLang="zh-CN" sz="2400" i="1" smtClean="0">
                                          <a:latin typeface="Cambria Math" panose="02040503050406030204" pitchFamily="18" charset="0"/>
                                          <a:ea typeface="Cambria Math" panose="02040503050406030204" pitchFamily="18" charset="0"/>
                                        </a:rPr>
                                      </m:ctrlPr>
                                    </m:sSupPr>
                                    <m:e>
                                      <m:d>
                                        <m:dPr>
                                          <m:ctrlPr>
                                            <a:rPr lang="en-US" altLang="zh-CN" sz="2400" i="1" smtClean="0">
                                              <a:latin typeface="Cambria Math" panose="02040503050406030204" pitchFamily="18" charset="0"/>
                                              <a:ea typeface="Cambria Math" panose="02040503050406030204" pitchFamily="18" charset="0"/>
                                            </a:rPr>
                                          </m:ctrlPr>
                                        </m:dPr>
                                        <m:e>
                                          <m:r>
                                            <a:rPr lang="en-US" altLang="zh-CN" sz="2400" b="0" i="1" smtClean="0">
                                              <a:latin typeface="Cambria Math" panose="02040503050406030204" pitchFamily="18" charset="0"/>
                                              <a:ea typeface="Cambria Math" panose="02040503050406030204" pitchFamily="18" charset="0"/>
                                            </a:rPr>
                                            <m:t>1+</m:t>
                                          </m:r>
                                          <m:r>
                                            <m:rPr>
                                              <m:sty m:val="p"/>
                                            </m:rPr>
                                            <a:rPr lang="en-US" altLang="zh-CN" sz="2400" i="1">
                                              <a:latin typeface="Cambria Math" panose="02040503050406030204" pitchFamily="18" charset="0"/>
                                              <a:ea typeface="Cambria Math" panose="02040503050406030204" pitchFamily="18" charset="0"/>
                                            </a:rPr>
                                            <m:t>r</m:t>
                                          </m:r>
                                        </m:e>
                                      </m:d>
                                    </m:e>
                                    <m:sup>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p>
                                  </m:sSup>
                                </m:den>
                              </m:f>
                            </m:e>
                          </m:nary>
                        </m:e>
                      </m:nary>
                    </m:oMath>
                  </m:oMathPara>
                </a14:m>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其中，</a:t>
                </a:r>
                <a14:m>
                  <m:oMath xmlns:m="http://schemas.openxmlformats.org/officeDocument/2006/math">
                    <m:r>
                      <m:rPr>
                        <m:sty m:val="p"/>
                      </m:rPr>
                      <a:rPr lang="en-US" altLang="zh-CN" sz="2400" i="1" dirty="0">
                        <a:latin typeface="Cambria Math" panose="02040503050406030204" pitchFamily="18" charset="0"/>
                        <a:ea typeface="华文楷体" panose="02010600040101010101" charset="-122"/>
                        <a:cs typeface="华文楷体" panose="02010600040101010101" charset="-122"/>
                      </a:rPr>
                      <m:t>r</m:t>
                    </m:r>
                  </m:oMath>
                </a14:m>
                <a:r>
                  <a:rPr lang="zh-CN" altLang="en-US" sz="2400" dirty="0">
                    <a:latin typeface="华文楷体" panose="02010600040101010101" charset="-122"/>
                    <a:ea typeface="华文楷体" panose="02010600040101010101" charset="-122"/>
                    <a:cs typeface="华文楷体" panose="02010600040101010101" charset="-122"/>
                  </a:rPr>
                  <a:t>为贴现率。理性消费者应满足贴现后的终生总消费与终生总收入相等</a:t>
                </a:r>
                <a:endParaRPr lang="en-US" altLang="zh-CN" sz="2400" dirty="0">
                  <a:latin typeface="华文楷体" panose="02010600040101010101" charset="-122"/>
                  <a:ea typeface="华文楷体" panose="02010600040101010101" charset="-122"/>
                  <a:cs typeface="华文楷体" panose="02010600040101010101" charset="-122"/>
                </a:endParaRPr>
              </a:p>
              <a:p>
                <a:pPr>
                  <a:lnSpc>
                    <a:spcPts val="42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在预算约束下，</a:t>
                </a:r>
                <a:r>
                  <a:rPr lang="zh-CN" altLang="en-US" sz="2400" dirty="0">
                    <a:latin typeface="华文楷体" panose="02010600040101010101" charset="-122"/>
                    <a:ea typeface="华文楷体" panose="02010600040101010101" charset="-122"/>
                  </a:rPr>
                  <a:t>消费者跨期配置消费，以实现终生效用</a:t>
                </a:r>
                <a14:m>
                  <m:oMath xmlns:m="http://schemas.openxmlformats.org/officeDocument/2006/math">
                    <m:r>
                      <m:rPr>
                        <m:sty m:val="p"/>
                      </m:rPr>
                      <a:rPr lang="en-US" altLang="zh-CN" sz="2400" b="0" i="0" smtClean="0">
                        <a:latin typeface="Cambria Math" panose="02040503050406030204" pitchFamily="18" charset="0"/>
                        <a:ea typeface="华文楷体" panose="02010600040101010101" charset="-122"/>
                      </a:rPr>
                      <m:t>U</m:t>
                    </m:r>
                    <m:d>
                      <m:dPr>
                        <m:ctrlPr>
                          <a:rPr lang="en-US" altLang="zh-CN" sz="2400" i="1" smtClean="0">
                            <a:latin typeface="Cambria Math" panose="02040503050406030204" pitchFamily="18" charset="0"/>
                            <a:ea typeface="华文楷体" panose="02010600040101010101" charset="-122"/>
                          </a:rPr>
                        </m:ctrlPr>
                      </m:dPr>
                      <m:e>
                        <m:sSub>
                          <m:sSubPr>
                            <m:ctrlPr>
                              <a:rPr lang="en-US" altLang="zh-CN" sz="2400" i="1" smtClean="0">
                                <a:latin typeface="Cambria Math" panose="02040503050406030204" pitchFamily="18" charset="0"/>
                                <a:ea typeface="华文楷体" panose="02010600040101010101" charset="-122"/>
                              </a:rPr>
                            </m:ctrlPr>
                          </m:sSubPr>
                          <m:e>
                            <m:r>
                              <a:rPr lang="en-US" altLang="zh-CN" sz="2400" b="0" i="1" smtClean="0">
                                <a:latin typeface="Cambria Math" panose="02040503050406030204" pitchFamily="18" charset="0"/>
                                <a:ea typeface="华文楷体" panose="02010600040101010101" charset="-122"/>
                              </a:rPr>
                              <m:t>𝐶</m:t>
                            </m:r>
                          </m:e>
                          <m:sub>
                            <m:r>
                              <a:rPr lang="en-US" altLang="zh-CN" sz="2400" b="0" i="1" smtClean="0">
                                <a:latin typeface="Cambria Math" panose="02040503050406030204" pitchFamily="18" charset="0"/>
                                <a:ea typeface="华文楷体" panose="02010600040101010101" charset="-122"/>
                              </a:rPr>
                              <m:t>1</m:t>
                            </m:r>
                          </m:sub>
                        </m:sSub>
                        <m:r>
                          <a:rPr lang="en-US" altLang="zh-CN" sz="2400" b="0" i="1" smtClean="0">
                            <a:latin typeface="Cambria Math" panose="02040503050406030204" pitchFamily="18" charset="0"/>
                            <a:ea typeface="华文楷体" panose="02010600040101010101" charset="-122"/>
                          </a:rPr>
                          <m:t>,</m:t>
                        </m:r>
                        <m:sSub>
                          <m:sSubPr>
                            <m:ctrlPr>
                              <a:rPr lang="en-US" altLang="zh-CN" sz="2400" b="0" i="1" smtClean="0">
                                <a:latin typeface="Cambria Math" panose="02040503050406030204" pitchFamily="18" charset="0"/>
                                <a:ea typeface="华文楷体" panose="02010600040101010101" charset="-122"/>
                              </a:rPr>
                            </m:ctrlPr>
                          </m:sSubPr>
                          <m:e>
                            <m:r>
                              <a:rPr lang="en-US" altLang="zh-CN" sz="2400" b="0" i="1" smtClean="0">
                                <a:latin typeface="Cambria Math" panose="02040503050406030204" pitchFamily="18" charset="0"/>
                                <a:ea typeface="华文楷体" panose="02010600040101010101" charset="-122"/>
                              </a:rPr>
                              <m:t>𝐶</m:t>
                            </m:r>
                          </m:e>
                          <m:sub>
                            <m:r>
                              <a:rPr lang="en-US" altLang="zh-CN" sz="2400" b="0" i="1" smtClean="0">
                                <a:latin typeface="Cambria Math" panose="02040503050406030204" pitchFamily="18" charset="0"/>
                                <a:ea typeface="华文楷体" panose="02010600040101010101" charset="-122"/>
                              </a:rPr>
                              <m:t>2</m:t>
                            </m:r>
                          </m:sub>
                        </m:sSub>
                        <m:r>
                          <a:rPr lang="en-US" altLang="zh-CN" sz="2400" b="0" i="1" smtClean="0">
                            <a:latin typeface="Cambria Math" panose="02040503050406030204" pitchFamily="18" charset="0"/>
                            <a:ea typeface="华文楷体" panose="02010600040101010101" charset="-122"/>
                          </a:rPr>
                          <m:t>,</m:t>
                        </m:r>
                        <m:r>
                          <a:rPr lang="en-US" altLang="zh-CN" sz="2400" b="0" i="1" smtClean="0">
                            <a:latin typeface="Cambria Math" panose="02040503050406030204" pitchFamily="18" charset="0"/>
                            <a:ea typeface="华文楷体" panose="02010600040101010101" charset="-122"/>
                          </a:rPr>
                          <m:t>𝐿</m:t>
                        </m:r>
                        <m:r>
                          <a:rPr lang="en-US" altLang="zh-CN" sz="2400" b="0" i="1" smtClean="0">
                            <a:latin typeface="Cambria Math" panose="02040503050406030204" pitchFamily="18" charset="0"/>
                            <a:ea typeface="华文楷体" panose="02010600040101010101" charset="-122"/>
                          </a:rPr>
                          <m:t>  </m:t>
                        </m:r>
                        <m:sSub>
                          <m:sSubPr>
                            <m:ctrlPr>
                              <a:rPr lang="en-US" altLang="zh-CN" sz="2400" b="0" i="1" smtClean="0">
                                <a:latin typeface="Cambria Math" panose="02040503050406030204" pitchFamily="18" charset="0"/>
                                <a:ea typeface="华文楷体" panose="02010600040101010101" charset="-122"/>
                              </a:rPr>
                            </m:ctrlPr>
                          </m:sSubPr>
                          <m:e>
                            <m:r>
                              <a:rPr lang="en-US" altLang="zh-CN" sz="2400" b="0" i="1" smtClean="0">
                                <a:latin typeface="Cambria Math" panose="02040503050406030204" pitchFamily="18" charset="0"/>
                                <a:ea typeface="华文楷体" panose="02010600040101010101" charset="-122"/>
                              </a:rPr>
                              <m:t>𝐶</m:t>
                            </m:r>
                          </m:e>
                          <m:sub>
                            <m:r>
                              <a:rPr lang="en-US" altLang="zh-CN" sz="2400" b="0" i="1" smtClean="0">
                                <a:latin typeface="Cambria Math" panose="02040503050406030204" pitchFamily="18" charset="0"/>
                                <a:ea typeface="华文楷体" panose="02010600040101010101" charset="-122"/>
                              </a:rPr>
                              <m:t>𝑇</m:t>
                            </m:r>
                          </m:sub>
                        </m:sSub>
                      </m:e>
                    </m:d>
                  </m:oMath>
                </a14:m>
                <a:r>
                  <a:rPr lang="zh-CN" altLang="en-US" sz="2400" dirty="0">
                    <a:latin typeface="华文楷体" panose="02010600040101010101" charset="-122"/>
                    <a:ea typeface="华文楷体" panose="02010600040101010101" charset="-122"/>
                  </a:rPr>
                  <a:t>最大化。最优消费函数取决于各期收入与贴现率，</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b="0" i="1" smtClean="0">
                            <a:latin typeface="Cambria Math" panose="02040503050406030204" pitchFamily="18" charset="0"/>
                            <a:ea typeface="华文楷体" panose="02010600040101010101" charset="-122"/>
                          </a:rPr>
                          <m:t>𝐶</m:t>
                        </m:r>
                      </m:e>
                      <m:sub>
                        <m:r>
                          <a:rPr lang="en-US" altLang="zh-CN" sz="2400" b="0" i="1" smtClean="0">
                            <a:latin typeface="Cambria Math" panose="02040503050406030204" pitchFamily="18" charset="0"/>
                            <a:ea typeface="华文楷体" panose="02010600040101010101" charset="-122"/>
                          </a:rPr>
                          <m:t>𝑡</m:t>
                        </m:r>
                      </m:sub>
                    </m:sSub>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𝑓</m:t>
                    </m:r>
                    <m:d>
                      <m:dPr>
                        <m:ctrlPr>
                          <a:rPr lang="en-US" altLang="zh-CN" sz="2400" b="0" i="1" smtClean="0">
                            <a:latin typeface="Cambria Math" panose="02040503050406030204" pitchFamily="18" charset="0"/>
                            <a:ea typeface="Cambria Math" panose="02040503050406030204" pitchFamily="18" charset="0"/>
                          </a:rPr>
                        </m:ctrlPr>
                      </m:dPr>
                      <m:e>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𝑌</m:t>
                            </m:r>
                          </m:e>
                          <m:sub>
                            <m:r>
                              <a:rPr lang="en-US" altLang="zh-CN" sz="2400" b="0" i="1" smtClean="0">
                                <a:latin typeface="Cambria Math" panose="02040503050406030204" pitchFamily="18" charset="0"/>
                                <a:ea typeface="Cambria Math" panose="02040503050406030204" pitchFamily="18" charset="0"/>
                              </a:rPr>
                              <m:t>1</m:t>
                            </m:r>
                          </m:sub>
                        </m:sSub>
                        <m:r>
                          <a:rPr lang="en-US" altLang="zh-CN" sz="2400" b="0" i="1" smtClean="0">
                            <a:latin typeface="Cambria Math" panose="02040503050406030204" pitchFamily="18" charset="0"/>
                            <a:ea typeface="Cambria Math" panose="02040503050406030204" pitchFamily="18" charset="0"/>
                          </a:rPr>
                          <m:t>,</m:t>
                        </m:r>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𝑌</m:t>
                            </m:r>
                          </m:e>
                          <m:sub>
                            <m:r>
                              <a:rPr lang="en-US" altLang="zh-CN" sz="2400" b="0" i="1" smtClean="0">
                                <a:latin typeface="Cambria Math" panose="02040503050406030204" pitchFamily="18" charset="0"/>
                                <a:ea typeface="Cambria Math" panose="02040503050406030204" pitchFamily="18" charset="0"/>
                              </a:rPr>
                              <m:t>2</m:t>
                            </m:r>
                          </m:sub>
                        </m:sSub>
                        <m:r>
                          <a:rPr lang="en-US" altLang="zh-CN" sz="2400" b="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𝐿</m:t>
                        </m:r>
                        <m:r>
                          <a:rPr lang="en-US" altLang="zh-CN" sz="2400" b="0" i="1" smtClean="0">
                            <a:latin typeface="Cambria Math" panose="02040503050406030204" pitchFamily="18" charset="0"/>
                            <a:ea typeface="Cambria Math" panose="02040503050406030204" pitchFamily="18" charset="0"/>
                          </a:rPr>
                          <m:t> </m:t>
                        </m:r>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b="0" i="1" smtClean="0">
                                <a:latin typeface="Cambria Math" panose="02040503050406030204" pitchFamily="18" charset="0"/>
                                <a:ea typeface="Cambria Math" panose="02040503050406030204" pitchFamily="18" charset="0"/>
                              </a:rPr>
                              <m:t>𝑌</m:t>
                            </m:r>
                          </m:e>
                          <m:sub>
                            <m:r>
                              <a:rPr lang="en-US" altLang="zh-CN" sz="2400" b="0" i="1" smtClean="0">
                                <a:latin typeface="Cambria Math" panose="02040503050406030204" pitchFamily="18" charset="0"/>
                                <a:ea typeface="Cambria Math" panose="02040503050406030204" pitchFamily="18" charset="0"/>
                              </a:rPr>
                              <m:t>𝑇</m:t>
                            </m:r>
                          </m:sub>
                        </m:sSub>
                        <m:r>
                          <a:rPr lang="en-US" altLang="zh-CN" sz="2400" b="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𝑟</m:t>
                        </m:r>
                      </m:e>
                    </m:d>
                    <m:r>
                      <a:rPr lang="zh-CN" altLang="en-US" sz="2400" i="1">
                        <a:latin typeface="Cambria Math" panose="02040503050406030204" pitchFamily="18" charset="0"/>
                        <a:ea typeface="Cambria Math" panose="02040503050406030204" pitchFamily="18" charset="0"/>
                      </a:rPr>
                      <m:t>。</m:t>
                    </m:r>
                  </m:oMath>
                </a14:m>
                <a:r>
                  <a:rPr lang="zh-CN" altLang="en-US" sz="2400" dirty="0">
                    <a:latin typeface="华文楷体" panose="02010600040101010101" charset="-122"/>
                    <a:ea typeface="华文楷体" panose="02010600040101010101" charset="-122"/>
                  </a:rPr>
                  <a:t>换言之，消费不仅受此前各期实际收入影响，还取决于之后的未来预期收入。实际应用时，常用近似模型：</a:t>
                </a:r>
                <a:endParaRPr lang="en-US" altLang="zh-CN" sz="2400" dirty="0">
                  <a:latin typeface="华文楷体" panose="02010600040101010101" charset="-122"/>
                  <a:ea typeface="华文楷体" panose="02010600040101010101" charset="-122"/>
                </a:endParaRPr>
              </a:p>
              <a:p>
                <a:pPr>
                  <a:lnSpc>
                    <a:spcPts val="4200"/>
                  </a:lnSpc>
                  <a:spcBef>
                    <a:spcPts val="0"/>
                  </a:spcBef>
                  <a:buNone/>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0</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1</m:t>
                          </m:r>
                        </m:sub>
                      </m:sSub>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𝛼</m:t>
                          </m:r>
                        </m:e>
                        <m:sub>
                          <m:r>
                            <a:rPr lang="en-US" altLang="zh-CN" sz="2400" b="0" i="1" smtClean="0">
                              <a:latin typeface="Cambria Math" panose="02040503050406030204" pitchFamily="18" charset="0"/>
                              <a:ea typeface="Cambria Math" panose="02040503050406030204" pitchFamily="18" charset="0"/>
                            </a:rPr>
                            <m:t>2</m:t>
                          </m:r>
                        </m:sub>
                      </m:sSub>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A</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m:rPr>
                              <m:sty m:val="p"/>
                            </m:rPr>
                            <a:rPr lang="en-US" altLang="zh-CN" sz="2400" i="1">
                              <a:latin typeface="Cambria Math" panose="02040503050406030204" pitchFamily="18" charset="0"/>
                              <a:ea typeface="Cambria Math" panose="02040503050406030204" pitchFamily="18" charset="0"/>
                            </a:rPr>
                            <m:t>t</m:t>
                          </m:r>
                        </m:sub>
                      </m:sSub>
                    </m:oMath>
                  </m:oMathPara>
                </a14:m>
                <a:endParaRPr lang="en-US" altLang="zh-CN" sz="2400" dirty="0">
                  <a:latin typeface="华文楷体" panose="02010600040101010101" charset="-122"/>
                  <a:ea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5543550"/>
              </a:xfrm>
              <a:blipFill>
                <a:blip r:embed="rId2"/>
                <a:stretch>
                  <a:fillRect l="-857" r="-3480"/>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13</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一、消费函数比较</a:t>
            </a:r>
          </a:p>
        </p:txBody>
      </p:sp>
      <p:sp>
        <p:nvSpPr>
          <p:cNvPr id="3" name="文本框 2"/>
          <p:cNvSpPr txBox="1"/>
          <p:nvPr/>
        </p:nvSpPr>
        <p:spPr>
          <a:xfrm>
            <a:off x="516255" y="771208"/>
            <a:ext cx="5080000" cy="677108"/>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（四）生命周期消费函数</a:t>
            </a:r>
          </a:p>
        </p:txBody>
      </p:sp>
    </p:spTree>
    <p:extLst>
      <p:ext uri="{BB962C8B-B14F-4D97-AF65-F5344CB8AC3E}">
        <p14:creationId xmlns:p14="http://schemas.microsoft.com/office/powerpoint/2010/main" val="2346463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5543550"/>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实际消费的确定，受诸多因素影响而存在随机变化。相比之下，预期消费与收入之间的关系更为稳定，其可写作</a:t>
                </a:r>
                <a14:m>
                  <m:oMath xmlns:m="http://schemas.openxmlformats.org/officeDocument/2006/math">
                    <m:sSubSup>
                      <m:sSubSupPr>
                        <m:ctrlPr>
                          <a:rPr lang="en-US" altLang="zh-CN" sz="2400" i="1" smtClean="0">
                            <a:latin typeface="Cambria Math" panose="02040503050406030204" pitchFamily="18" charset="0"/>
                            <a:ea typeface="华文楷体" panose="02010600040101010101" charset="-122"/>
                          </a:rPr>
                        </m:ctrlPr>
                      </m:sSubSupPr>
                      <m:e>
                        <m:r>
                          <a:rPr lang="en-US" altLang="zh-CN" sz="2400" b="0" i="1" smtClean="0">
                            <a:latin typeface="Cambria Math" panose="02040503050406030204" pitchFamily="18" charset="0"/>
                            <a:ea typeface="华文楷体" panose="02010600040101010101" charset="-122"/>
                          </a:rPr>
                          <m:t>𝐶</m:t>
                        </m:r>
                      </m:e>
                      <m:sub>
                        <m:r>
                          <m:rPr>
                            <m:sty m:val="p"/>
                          </m:rPr>
                          <a:rPr lang="en-US" altLang="zh-CN" sz="2400" i="1">
                            <a:latin typeface="Cambria Math" panose="02040503050406030204" pitchFamily="18" charset="0"/>
                            <a:ea typeface="华文楷体" panose="02010600040101010101" charset="-122"/>
                          </a:rPr>
                          <m:t>t</m:t>
                        </m:r>
                      </m:sub>
                      <m:sup>
                        <m:r>
                          <m:rPr>
                            <m:sty m:val="p"/>
                          </m:rPr>
                          <a:rPr lang="en-US" altLang="zh-CN" sz="2400" i="1">
                            <a:latin typeface="Cambria Math" panose="02040503050406030204" pitchFamily="18" charset="0"/>
                            <a:ea typeface="华文楷体" panose="02010600040101010101" charset="-122"/>
                          </a:rPr>
                          <m:t>e</m:t>
                        </m:r>
                      </m:sup>
                    </m:sSubSup>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𝛼</m:t>
                    </m:r>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𝛽</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oMath>
                </a14:m>
                <a:r>
                  <a:rPr lang="zh-CN" altLang="en-US" sz="2400" dirty="0">
                    <a:latin typeface="华文楷体" panose="02010600040101010101" charset="-122"/>
                    <a:ea typeface="华文楷体" panose="02010600040101010101" charset="-122"/>
                    <a:cs typeface="华文楷体" panose="02010600040101010101" charset="-122"/>
                  </a:rPr>
                  <a:t>。</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适应预期理论认为，第</a:t>
                </a:r>
                <a:r>
                  <a:rPr lang="en-US" altLang="zh-CN" sz="2400" dirty="0">
                    <a:latin typeface="华文楷体" panose="02010600040101010101" charset="-122"/>
                    <a:ea typeface="华文楷体" panose="02010600040101010101" charset="-122"/>
                    <a:cs typeface="华文楷体" panose="02010600040101010101" charset="-122"/>
                  </a:rPr>
                  <a:t>t</a:t>
                </a:r>
                <a:r>
                  <a:rPr lang="zh-CN" altLang="en-US" sz="2400" dirty="0">
                    <a:latin typeface="华文楷体" panose="02010600040101010101" charset="-122"/>
                    <a:ea typeface="华文楷体" panose="02010600040101010101" charset="-122"/>
                    <a:cs typeface="华文楷体" panose="02010600040101010101" charset="-122"/>
                  </a:rPr>
                  <a:t>期实际消费与上期消费的变动，可由如下方式确定：</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a:latin typeface="Cambria Math" panose="02040503050406030204" pitchFamily="18" charset="0"/>
                              <a:ea typeface="Cambria Math" panose="02040503050406030204" pitchFamily="18" charset="0"/>
                            </a:rPr>
                            <m:t>−1</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𝜑</m:t>
                      </m:r>
                      <m:d>
                        <m:dPr>
                          <m:ctrlPr>
                            <a:rPr lang="en-US" altLang="zh-CN" sz="2400" i="1" smtClean="0">
                              <a:latin typeface="Cambria Math" panose="02040503050406030204" pitchFamily="18" charset="0"/>
                              <a:ea typeface="Cambria Math" panose="02040503050406030204" pitchFamily="18" charset="0"/>
                            </a:rPr>
                          </m:ctrlPr>
                        </m:dPr>
                        <m:e>
                          <m:sSubSup>
                            <m:sSubSupPr>
                              <m:ctrlPr>
                                <a:rPr lang="en-US" altLang="zh-CN" sz="2400" i="1" smtClean="0">
                                  <a:latin typeface="Cambria Math" panose="02040503050406030204" pitchFamily="18" charset="0"/>
                                  <a:ea typeface="Cambria Math" panose="02040503050406030204" pitchFamily="18" charset="0"/>
                                </a:rPr>
                              </m:ctrlPr>
                            </m:sSubSup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t</m:t>
                              </m:r>
                            </m:sub>
                            <m:sup>
                              <m:r>
                                <m:rPr>
                                  <m:sty m:val="p"/>
                                </m:rPr>
                                <a:rPr lang="en-US" altLang="zh-CN" sz="2400" i="1">
                                  <a:latin typeface="Cambria Math" panose="02040503050406030204" pitchFamily="18" charset="0"/>
                                  <a:ea typeface="Cambria Math" panose="02040503050406030204" pitchFamily="18" charset="0"/>
                                </a:rPr>
                                <m:t>e</m:t>
                              </m:r>
                            </m:sup>
                          </m:sSubSup>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e>
                      </m:d>
                    </m:oMath>
                  </m:oMathPara>
                </a14:m>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其中，</a:t>
                </a:r>
                <a14:m>
                  <m:oMath xmlns:m="http://schemas.openxmlformats.org/officeDocument/2006/math">
                    <m:r>
                      <a:rPr lang="zh-CN" altLang="en-US" sz="2400" i="1" smtClean="0">
                        <a:latin typeface="Cambria Math" panose="02040503050406030204" pitchFamily="18" charset="0"/>
                        <a:ea typeface="华文楷体" panose="02010600040101010101" charset="-122"/>
                        <a:cs typeface="华文楷体" panose="02010600040101010101" charset="-122"/>
                      </a:rPr>
                      <m:t>𝜑</m:t>
                    </m:r>
                  </m:oMath>
                </a14:m>
                <a:r>
                  <a:rPr lang="zh-CN" altLang="en-US" sz="2400" dirty="0">
                    <a:latin typeface="华文楷体" panose="02010600040101010101" charset="-122"/>
                    <a:ea typeface="华文楷体" panose="02010600040101010101" charset="-122"/>
                    <a:cs typeface="华文楷体" panose="02010600040101010101" charset="-122"/>
                  </a:rPr>
                  <a:t>为调整系数。该式可说明实际消费变动与预期消费变动之间的关系。然后将</a:t>
                </a:r>
                <a14:m>
                  <m:oMath xmlns:m="http://schemas.openxmlformats.org/officeDocument/2006/math">
                    <m:sSubSup>
                      <m:sSubSupPr>
                        <m:ctrlPr>
                          <a:rPr lang="en-US" altLang="zh-CN" sz="2400" i="1">
                            <a:latin typeface="Cambria Math" panose="02040503050406030204" pitchFamily="18" charset="0"/>
                            <a:ea typeface="华文楷体" panose="02010600040101010101" charset="-122"/>
                          </a:rPr>
                        </m:ctrlPr>
                      </m:sSubSupPr>
                      <m:e>
                        <m:r>
                          <a:rPr lang="en-US" altLang="zh-CN" sz="2400" i="1">
                            <a:latin typeface="Cambria Math" panose="02040503050406030204" pitchFamily="18" charset="0"/>
                            <a:ea typeface="华文楷体" panose="02010600040101010101" charset="-122"/>
                          </a:rPr>
                          <m:t>𝐶</m:t>
                        </m:r>
                      </m:e>
                      <m:sub>
                        <m:r>
                          <m:rPr>
                            <m:sty m:val="p"/>
                          </m:rPr>
                          <a:rPr lang="en-US" altLang="zh-CN" sz="2400" i="1">
                            <a:latin typeface="Cambria Math" panose="02040503050406030204" pitchFamily="18" charset="0"/>
                            <a:ea typeface="华文楷体" panose="02010600040101010101" charset="-122"/>
                          </a:rPr>
                          <m:t>t</m:t>
                        </m:r>
                      </m:sub>
                      <m:sup>
                        <m:r>
                          <m:rPr>
                            <m:sty m:val="p"/>
                          </m:rPr>
                          <a:rPr lang="en-US" altLang="zh-CN" sz="2400" i="1">
                            <a:latin typeface="Cambria Math" panose="02040503050406030204" pitchFamily="18" charset="0"/>
                            <a:ea typeface="华文楷体" panose="02010600040101010101" charset="-122"/>
                          </a:rPr>
                          <m:t>e</m:t>
                        </m:r>
                      </m:sup>
                    </m:sSubSup>
                    <m:r>
                      <a:rPr lang="en-US" altLang="zh-CN" sz="2400" i="1">
                        <a:latin typeface="Cambria Math" panose="02040503050406030204" pitchFamily="18" charset="0"/>
                        <a:ea typeface="Cambria Math" panose="02040503050406030204" pitchFamily="18" charset="0"/>
                      </a:rPr>
                      <m:t>=</m:t>
                    </m:r>
                    <m:r>
                      <a:rPr lang="zh-CN" altLang="en-US" sz="2400" i="1">
                        <a:latin typeface="Cambria Math" panose="02040503050406030204" pitchFamily="18" charset="0"/>
                        <a:ea typeface="Cambria Math" panose="02040503050406030204" pitchFamily="18" charset="0"/>
                      </a:rPr>
                      <m:t>𝛼</m:t>
                    </m:r>
                    <m:r>
                      <a:rPr lang="en-US" altLang="zh-CN" sz="2400" i="1">
                        <a:latin typeface="Cambria Math" panose="02040503050406030204" pitchFamily="18" charset="0"/>
                        <a:ea typeface="Cambria Math" panose="02040503050406030204" pitchFamily="18" charset="0"/>
                      </a:rPr>
                      <m:t>+</m:t>
                    </m:r>
                    <m:r>
                      <a:rPr lang="zh-CN" altLang="en-US" sz="2400" i="1">
                        <a:latin typeface="Cambria Math" panose="02040503050406030204" pitchFamily="18" charset="0"/>
                        <a:ea typeface="Cambria Math" panose="02040503050406030204" pitchFamily="18" charset="0"/>
                      </a:rPr>
                      <m:t>𝛽</m:t>
                    </m:r>
                    <m:sSub>
                      <m:sSubPr>
                        <m:ctrlPr>
                          <a:rPr lang="en-US" altLang="zh-CN" sz="2400" i="1">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oMath>
                </a14:m>
                <a:r>
                  <a:rPr lang="zh-CN" altLang="en-US" sz="2400" dirty="0">
                    <a:latin typeface="华文楷体" panose="02010600040101010101" charset="-122"/>
                    <a:ea typeface="华文楷体" panose="02010600040101010101" charset="-122"/>
                    <a:cs typeface="华文楷体" panose="02010600040101010101" charset="-122"/>
                  </a:rPr>
                  <a:t>代入，整理得到消费函数：</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𝜑𝛼</m:t>
                      </m:r>
                      <m:r>
                        <a:rPr lang="en-US" altLang="zh-CN" sz="2400" i="1" smtClean="0">
                          <a:latin typeface="Cambria Math" panose="02040503050406030204" pitchFamily="18" charset="0"/>
                          <a:ea typeface="Cambria Math" panose="02040503050406030204" pitchFamily="18" charset="0"/>
                        </a:rPr>
                        <m:t>+</m:t>
                      </m:r>
                      <m:d>
                        <m:dPr>
                          <m:ctrlPr>
                            <a:rPr lang="en-US" altLang="zh-CN" sz="2400" i="1" smtClean="0">
                              <a:latin typeface="Cambria Math" panose="02040503050406030204" pitchFamily="18" charset="0"/>
                              <a:ea typeface="Cambria Math" panose="02040503050406030204" pitchFamily="18" charset="0"/>
                            </a:rPr>
                          </m:ctrlPr>
                        </m:dPr>
                        <m:e>
                          <m:r>
                            <a:rPr lang="en-US" altLang="zh-CN" sz="2400" b="0" i="1" smtClean="0">
                              <a:latin typeface="Cambria Math" panose="02040503050406030204" pitchFamily="18" charset="0"/>
                              <a:ea typeface="Cambria Math" panose="02040503050406030204" pitchFamily="18" charset="0"/>
                            </a:rPr>
                            <m:t>1−</m:t>
                          </m:r>
                          <m:r>
                            <a:rPr lang="zh-CN" altLang="en-US" sz="2400" b="0" i="1" smtClean="0">
                              <a:latin typeface="Cambria Math" panose="02040503050406030204" pitchFamily="18" charset="0"/>
                              <a:ea typeface="Cambria Math" panose="02040503050406030204" pitchFamily="18" charset="0"/>
                            </a:rPr>
                            <m:t>𝜑</m:t>
                          </m:r>
                        </m:e>
                      </m:d>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𝜑𝛽</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m:rPr>
                              <m:sty m:val="p"/>
                            </m:rPr>
                            <a:rPr lang="en-US" altLang="zh-CN" sz="2400" i="1">
                              <a:latin typeface="Cambria Math" panose="02040503050406030204" pitchFamily="18" charset="0"/>
                              <a:ea typeface="Cambria Math" panose="02040503050406030204" pitchFamily="18" charset="0"/>
                            </a:rPr>
                            <m:t>t</m:t>
                          </m:r>
                        </m:sub>
                      </m:sSub>
                    </m:oMath>
                  </m:oMathPara>
                </a14:m>
                <a:endParaRPr lang="en-US" altLang="zh-CN" sz="2400" dirty="0">
                  <a:latin typeface="华文楷体" panose="02010600040101010101" charset="-122"/>
                  <a:ea typeface="Cambria Math" panose="02040503050406030204" pitchFamily="18" charset="0"/>
                </a:endParaRPr>
              </a:p>
              <a:p>
                <a:pPr fontAlgn="auto">
                  <a:lnSpc>
                    <a:spcPts val="42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其形式简介且易估计。通过滞后项</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oMath>
                </a14:m>
                <a:r>
                  <a:rPr lang="zh-CN" altLang="en-US" sz="2400" dirty="0">
                    <a:latin typeface="华文楷体" panose="02010600040101010101" charset="-122"/>
                    <a:ea typeface="华文楷体" panose="02010600040101010101" charset="-122"/>
                    <a:cs typeface="华文楷体" panose="02010600040101010101" charset="-122"/>
                  </a:rPr>
                  <a:t>及其迭代机制，能蕴含早期各期收入的影响。</a:t>
                </a: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5543550"/>
              </a:xfrm>
              <a:blipFill>
                <a:blip r:embed="rId2"/>
                <a:stretch>
                  <a:fillRect r="-3480"/>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14</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一、消费函数比较</a:t>
            </a:r>
          </a:p>
        </p:txBody>
      </p:sp>
      <p:sp>
        <p:nvSpPr>
          <p:cNvPr id="3" name="文本框 2"/>
          <p:cNvSpPr txBox="1"/>
          <p:nvPr/>
        </p:nvSpPr>
        <p:spPr>
          <a:xfrm>
            <a:off x="516255" y="771208"/>
            <a:ext cx="5080000" cy="677108"/>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（五）适应预期消费函数</a:t>
            </a:r>
          </a:p>
        </p:txBody>
      </p:sp>
    </p:spTree>
    <p:extLst>
      <p:ext uri="{BB962C8B-B14F-4D97-AF65-F5344CB8AC3E}">
        <p14:creationId xmlns:p14="http://schemas.microsoft.com/office/powerpoint/2010/main" val="2571127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5543550"/>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相比适应预期理论，理性预期理论更为著名。其认为，实际消费与理性预期收入之间存在稳定关系，</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𝛼</m:t>
                    </m:r>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𝛽</m:t>
                    </m:r>
                    <m:sSubSup>
                      <m:sSubSupPr>
                        <m:ctrlPr>
                          <a:rPr lang="en-US" altLang="zh-CN" sz="2400" i="1" smtClean="0">
                            <a:latin typeface="Cambria Math" panose="02040503050406030204" pitchFamily="18" charset="0"/>
                            <a:ea typeface="Cambria Math" panose="02040503050406030204" pitchFamily="18" charset="0"/>
                          </a:rPr>
                        </m:ctrlPr>
                      </m:sSubSup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up>
                        <m:r>
                          <m:rPr>
                            <m:sty m:val="p"/>
                          </m:rPr>
                          <a:rPr lang="en-US" altLang="zh-CN" sz="2400" i="1">
                            <a:latin typeface="Cambria Math" panose="02040503050406030204" pitchFamily="18" charset="0"/>
                            <a:ea typeface="Cambria Math" panose="02040503050406030204" pitchFamily="18" charset="0"/>
                          </a:rPr>
                          <m:t>e</m:t>
                        </m:r>
                      </m:sup>
                    </m:sSubSup>
                  </m:oMath>
                </a14:m>
                <a:r>
                  <a:rPr lang="zh-CN" altLang="en-US" sz="2400" dirty="0">
                    <a:latin typeface="华文楷体" panose="02010600040101010101" charset="-122"/>
                    <a:ea typeface="华文楷体" panose="02010600040101010101" charset="-122"/>
                    <a:cs typeface="华文楷体" panose="02010600040101010101" charset="-122"/>
                  </a:rPr>
                  <a:t>。换言之，消费并非取决于同期实际收入，也非相对收入或持久收入，而是取决于同期的理性预期收入。</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理性预期收入无法观测，通常采用如下加权平均方式确定：</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sSubSup>
                        <m:sSubSupPr>
                          <m:ctrlPr>
                            <a:rPr lang="en-US" altLang="zh-CN" sz="2400" i="1" smtClean="0">
                              <a:latin typeface="Cambria Math" panose="02040503050406030204" pitchFamily="18" charset="0"/>
                              <a:ea typeface="华文楷体" panose="02010600040101010101" charset="-122"/>
                            </a:rPr>
                          </m:ctrlPr>
                        </m:sSubSup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up>
                          <m:r>
                            <m:rPr>
                              <m:sty m:val="p"/>
                            </m:rPr>
                            <a:rPr lang="en-US" altLang="zh-CN" sz="2400" i="1">
                              <a:latin typeface="Cambria Math" panose="02040503050406030204" pitchFamily="18" charset="0"/>
                              <a:ea typeface="华文楷体" panose="02010600040101010101" charset="-122"/>
                            </a:rPr>
                            <m:t>e</m:t>
                          </m:r>
                        </m:sup>
                      </m:sSubSup>
                      <m:r>
                        <a:rPr lang="en-US" altLang="zh-CN" sz="2400" i="1" smtClean="0">
                          <a:latin typeface="Cambria Math" panose="02040503050406030204" pitchFamily="18" charset="0"/>
                          <a:ea typeface="Cambria Math" panose="02040503050406030204" pitchFamily="18" charset="0"/>
                        </a:rPr>
                        <m:t>=</m:t>
                      </m:r>
                      <m:d>
                        <m:dPr>
                          <m:ctrlPr>
                            <a:rPr lang="en-US" altLang="zh-CN" sz="2400" i="1" smtClean="0">
                              <a:latin typeface="Cambria Math" panose="02040503050406030204" pitchFamily="18" charset="0"/>
                              <a:ea typeface="Cambria Math" panose="02040503050406030204" pitchFamily="18" charset="0"/>
                            </a:rPr>
                          </m:ctrlPr>
                        </m:dPr>
                        <m:e>
                          <m:r>
                            <a:rPr lang="en-US" altLang="zh-CN" sz="2400" b="0" i="1" smtClean="0">
                              <a:latin typeface="Cambria Math" panose="02040503050406030204" pitchFamily="18" charset="0"/>
                              <a:ea typeface="Cambria Math" panose="02040503050406030204" pitchFamily="18" charset="0"/>
                            </a:rPr>
                            <m:t>1−∅</m:t>
                          </m:r>
                        </m:e>
                      </m:d>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bSup>
                        <m:sSubSupPr>
                          <m:ctrlPr>
                            <a:rPr lang="en-US" altLang="zh-CN" sz="2400" i="1" smtClean="0">
                              <a:latin typeface="Cambria Math" panose="02040503050406030204" pitchFamily="18" charset="0"/>
                              <a:ea typeface="Cambria Math" panose="02040503050406030204" pitchFamily="18" charset="0"/>
                            </a:rPr>
                          </m:ctrlPr>
                        </m:sSubSup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up>
                          <m:r>
                            <m:rPr>
                              <m:sty m:val="p"/>
                            </m:rPr>
                            <a:rPr lang="en-US" altLang="zh-CN" sz="2400" i="1">
                              <a:latin typeface="Cambria Math" panose="02040503050406030204" pitchFamily="18" charset="0"/>
                              <a:ea typeface="Cambria Math" panose="02040503050406030204" pitchFamily="18" charset="0"/>
                            </a:rPr>
                            <m:t>e</m:t>
                          </m:r>
                        </m:sup>
                      </m:sSubSup>
                      <m:r>
                        <a:rPr lang="en-US" altLang="zh-CN" sz="2400" i="1" smtClean="0">
                          <a:latin typeface="Cambria Math" panose="02040503050406030204" pitchFamily="18" charset="0"/>
                          <a:ea typeface="Cambria Math" panose="02040503050406030204" pitchFamily="18" charset="0"/>
                        </a:rPr>
                        <m:t>=</m:t>
                      </m:r>
                      <m:d>
                        <m:dPr>
                          <m:ctrlPr>
                            <a:rPr lang="en-US" altLang="zh-CN" sz="2400" i="1" smtClean="0">
                              <a:latin typeface="Cambria Math" panose="02040503050406030204" pitchFamily="18" charset="0"/>
                              <a:ea typeface="Cambria Math" panose="02040503050406030204" pitchFamily="18" charset="0"/>
                            </a:rPr>
                          </m:ctrlPr>
                        </m:dPr>
                        <m:e>
                          <m:r>
                            <a:rPr lang="en-US" altLang="zh-CN" sz="2400" b="0" i="1" smtClean="0">
                              <a:latin typeface="Cambria Math" panose="02040503050406030204" pitchFamily="18" charset="0"/>
                              <a:ea typeface="Cambria Math" panose="02040503050406030204" pitchFamily="18" charset="0"/>
                            </a:rPr>
                            <m:t>1−∅</m:t>
                          </m:r>
                        </m:e>
                      </m:d>
                      <m:d>
                        <m:dPr>
                          <m:ctrlPr>
                            <a:rPr lang="en-US" altLang="zh-CN" sz="2400" i="1" smtClean="0">
                              <a:latin typeface="Cambria Math" panose="02040503050406030204" pitchFamily="18" charset="0"/>
                              <a:ea typeface="Cambria Math" panose="02040503050406030204" pitchFamily="18" charset="0"/>
                            </a:rPr>
                          </m:ctrlPr>
                        </m:d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r>
                            <a:rPr lang="en-US" altLang="zh-CN" sz="2400" i="1" smtClean="0">
                              <a:latin typeface="Cambria Math" panose="02040503050406030204" pitchFamily="18" charset="0"/>
                              <a:ea typeface="Cambria Math" panose="02040503050406030204" pitchFamily="18" charset="0"/>
                            </a:rPr>
                            <m:t>+</m:t>
                          </m:r>
                          <m:sSup>
                            <m:sSupPr>
                              <m:ctrlPr>
                                <a:rPr lang="en-US" altLang="zh-CN" sz="2400" i="1" smtClean="0">
                                  <a:latin typeface="Cambria Math" panose="02040503050406030204" pitchFamily="18" charset="0"/>
                                  <a:ea typeface="Cambria Math" panose="02040503050406030204" pitchFamily="18" charset="0"/>
                                </a:rPr>
                              </m:ctrlPr>
                            </m:sSupPr>
                            <m:e>
                              <m:r>
                                <a:rPr lang="en-US" altLang="zh-CN" sz="2400" i="1" smtClean="0">
                                  <a:latin typeface="Cambria Math" panose="02040503050406030204" pitchFamily="18" charset="0"/>
                                  <a:ea typeface="Cambria Math" panose="02040503050406030204" pitchFamily="18" charset="0"/>
                                </a:rPr>
                                <m:t>∅</m:t>
                              </m:r>
                            </m:e>
                            <m:sup>
                              <m:r>
                                <a:rPr lang="en-US" altLang="zh-CN" sz="2400" b="0" i="1" smtClean="0">
                                  <a:latin typeface="Cambria Math" panose="02040503050406030204" pitchFamily="18" charset="0"/>
                                  <a:ea typeface="Cambria Math" panose="02040503050406030204" pitchFamily="18" charset="0"/>
                                </a:rPr>
                                <m:t>2</m:t>
                              </m:r>
                            </m:sup>
                          </m:sSup>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2</m:t>
                              </m:r>
                            </m:sub>
                          </m:sSub>
                          <m:r>
                            <a:rPr lang="en-US" altLang="zh-CN" sz="2400" i="1" smtClean="0">
                              <a:latin typeface="Cambria Math" panose="02040503050406030204" pitchFamily="18" charset="0"/>
                              <a:ea typeface="Cambria Math" panose="02040503050406030204" pitchFamily="18" charset="0"/>
                            </a:rPr>
                            <m:t>+</m:t>
                          </m:r>
                          <m:r>
                            <m:rPr>
                              <m:sty m:val="p"/>
                            </m:rPr>
                            <a:rPr lang="en-US" altLang="zh-CN" sz="2400" i="1">
                              <a:latin typeface="Cambria Math" panose="02040503050406030204" pitchFamily="18" charset="0"/>
                              <a:ea typeface="Cambria Math" panose="02040503050406030204" pitchFamily="18" charset="0"/>
                            </a:rPr>
                            <m:t>L</m:t>
                          </m:r>
                        </m:e>
                      </m:d>
                    </m:oMath>
                  </m:oMathPara>
                </a14:m>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显然，</a:t>
                </a:r>
                <a:r>
                  <a:rPr lang="en-US" altLang="zh-CN" sz="2400" dirty="0">
                    <a:latin typeface="华文楷体" panose="02010600040101010101" charset="-122"/>
                    <a:ea typeface="华文楷体" panose="02010600040101010101" charset="-122"/>
                    <a:cs typeface="华文楷体" panose="02010600040101010101" charset="-122"/>
                  </a:rPr>
                  <a:t>t</a:t>
                </a:r>
                <a:r>
                  <a:rPr lang="zh-CN" altLang="en-US" sz="2400" dirty="0">
                    <a:latin typeface="华文楷体" panose="02010600040101010101" charset="-122"/>
                    <a:ea typeface="华文楷体" panose="02010600040101010101" charset="-122"/>
                    <a:cs typeface="华文楷体" panose="02010600040101010101" charset="-122"/>
                  </a:rPr>
                  <a:t>期理性预期收入是此前各期收入的指数平滑，平滑系数</a:t>
                </a:r>
                <a14:m>
                  <m:oMath xmlns:m="http://schemas.openxmlformats.org/officeDocument/2006/math">
                    <m:r>
                      <a:rPr lang="zh-CN" altLang="en-US" sz="2400" i="1" smtClean="0">
                        <a:latin typeface="Cambria Math" panose="02040503050406030204" pitchFamily="18" charset="0"/>
                        <a:ea typeface="华文楷体" panose="02010600040101010101" charset="-122"/>
                        <a:cs typeface="华文楷体" panose="02010600040101010101" charset="-122"/>
                      </a:rPr>
                      <m:t>∅</m:t>
                    </m:r>
                  </m:oMath>
                </a14:m>
                <a:r>
                  <a:rPr lang="zh-CN" altLang="en-US" sz="2400" dirty="0">
                    <a:latin typeface="华文楷体" panose="02010600040101010101" charset="-122"/>
                    <a:ea typeface="华文楷体" panose="02010600040101010101" charset="-122"/>
                    <a:cs typeface="华文楷体" panose="02010600040101010101" charset="-122"/>
                  </a:rPr>
                  <a:t>的取值范围为</a:t>
                </a:r>
                <a14:m>
                  <m:oMath xmlns:m="http://schemas.openxmlformats.org/officeDocument/2006/math">
                    <m:d>
                      <m:dPr>
                        <m:begChr m:val="["/>
                        <m:endChr m:val="]"/>
                        <m:ctrlPr>
                          <a:rPr lang="en-US" altLang="zh-CN" sz="2400" i="1" smtClean="0">
                            <a:latin typeface="Cambria Math" panose="02040503050406030204" pitchFamily="18" charset="0"/>
                            <a:ea typeface="华文楷体" panose="02010600040101010101" charset="-122"/>
                          </a:rPr>
                        </m:ctrlPr>
                      </m:dPr>
                      <m:e>
                        <m:r>
                          <a:rPr lang="en-US" altLang="zh-CN" sz="2400" b="0" i="1" smtClean="0">
                            <a:latin typeface="Cambria Math" panose="02040503050406030204" pitchFamily="18" charset="0"/>
                            <a:ea typeface="华文楷体" panose="02010600040101010101" charset="-122"/>
                          </a:rPr>
                          <m:t>0,1</m:t>
                        </m:r>
                      </m:e>
                    </m:d>
                  </m:oMath>
                </a14:m>
                <a:r>
                  <a:rPr lang="zh-CN" altLang="en-US" sz="2400" dirty="0">
                    <a:latin typeface="华文楷体" panose="02010600040101010101" charset="-122"/>
                    <a:ea typeface="华文楷体" panose="02010600040101010101" charset="-122"/>
                    <a:cs typeface="华文楷体" panose="02010600040101010101" charset="-122"/>
                  </a:rPr>
                  <a:t>。据此重写</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a:latin typeface="Cambria Math" panose="02040503050406030204" pitchFamily="18" charset="0"/>
                        <a:ea typeface="Cambria Math" panose="02040503050406030204" pitchFamily="18" charset="0"/>
                      </a:rPr>
                      <m:t>=</m:t>
                    </m:r>
                    <m:r>
                      <a:rPr lang="zh-CN" altLang="en-US" sz="2400" i="1">
                        <a:latin typeface="Cambria Math" panose="02040503050406030204" pitchFamily="18" charset="0"/>
                        <a:ea typeface="Cambria Math" panose="02040503050406030204" pitchFamily="18" charset="0"/>
                      </a:rPr>
                      <m:t>𝛼</m:t>
                    </m:r>
                    <m:r>
                      <a:rPr lang="en-US" altLang="zh-CN" sz="2400" i="1">
                        <a:latin typeface="Cambria Math" panose="02040503050406030204" pitchFamily="18" charset="0"/>
                        <a:ea typeface="Cambria Math" panose="02040503050406030204" pitchFamily="18" charset="0"/>
                      </a:rPr>
                      <m:t>+</m:t>
                    </m:r>
                    <m:r>
                      <a:rPr lang="zh-CN" altLang="en-US" sz="2400" i="1">
                        <a:latin typeface="Cambria Math" panose="02040503050406030204" pitchFamily="18" charset="0"/>
                        <a:ea typeface="Cambria Math" panose="02040503050406030204" pitchFamily="18" charset="0"/>
                      </a:rPr>
                      <m:t>𝛽</m:t>
                    </m:r>
                    <m:sSubSup>
                      <m:sSubSupPr>
                        <m:ctrlPr>
                          <a:rPr lang="en-US" altLang="zh-CN" sz="2400" i="1" smtClean="0">
                            <a:latin typeface="Cambria Math" panose="02040503050406030204" pitchFamily="18" charset="0"/>
                            <a:ea typeface="Cambria Math" panose="02040503050406030204" pitchFamily="18" charset="0"/>
                          </a:rPr>
                        </m:ctrlPr>
                      </m:sSubSup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up>
                        <m:r>
                          <m:rPr>
                            <m:sty m:val="p"/>
                          </m:rPr>
                          <a:rPr lang="en-US" altLang="zh-CN" sz="2400" i="1">
                            <a:latin typeface="Cambria Math" panose="02040503050406030204" pitchFamily="18" charset="0"/>
                            <a:ea typeface="Cambria Math" panose="02040503050406030204" pitchFamily="18" charset="0"/>
                          </a:rPr>
                          <m:t>e</m:t>
                        </m:r>
                      </m:sup>
                    </m:sSubSup>
                  </m:oMath>
                </a14:m>
                <a:r>
                  <a:rPr lang="zh-CN" altLang="en-US" sz="2400" dirty="0">
                    <a:latin typeface="华文楷体" panose="02010600040101010101" charset="-122"/>
                    <a:ea typeface="华文楷体" panose="02010600040101010101" charset="-122"/>
                    <a:cs typeface="华文楷体" panose="02010600040101010101" charset="-122"/>
                  </a:rPr>
                  <a:t>和</a:t>
                </a:r>
                <a14:m>
                  <m:oMath xmlns:m="http://schemas.openxmlformats.org/officeDocument/2006/math">
                    <m:sSub>
                      <m:sSubPr>
                        <m:ctrlPr>
                          <a:rPr lang="en-US" altLang="zh-CN" sz="2400" i="1">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r>
                      <a:rPr lang="en-US" altLang="zh-CN" sz="2400" i="1">
                        <a:latin typeface="Cambria Math" panose="02040503050406030204" pitchFamily="18" charset="0"/>
                        <a:ea typeface="Cambria Math" panose="02040503050406030204" pitchFamily="18" charset="0"/>
                      </a:rPr>
                      <m:t>=</m:t>
                    </m:r>
                    <m:r>
                      <a:rPr lang="zh-CN" altLang="en-US" sz="2400" i="1">
                        <a:latin typeface="Cambria Math" panose="02040503050406030204" pitchFamily="18" charset="0"/>
                        <a:ea typeface="Cambria Math" panose="02040503050406030204" pitchFamily="18" charset="0"/>
                      </a:rPr>
                      <m:t>𝛼</m:t>
                    </m:r>
                    <m:r>
                      <a:rPr lang="en-US" altLang="zh-CN" sz="2400" i="1">
                        <a:latin typeface="Cambria Math" panose="02040503050406030204" pitchFamily="18" charset="0"/>
                        <a:ea typeface="Cambria Math" panose="02040503050406030204" pitchFamily="18" charset="0"/>
                      </a:rPr>
                      <m:t>+</m:t>
                    </m:r>
                    <m:r>
                      <a:rPr lang="zh-CN" altLang="en-US" sz="2400" i="1">
                        <a:latin typeface="Cambria Math" panose="02040503050406030204" pitchFamily="18" charset="0"/>
                        <a:ea typeface="Cambria Math" panose="02040503050406030204" pitchFamily="18" charset="0"/>
                      </a:rPr>
                      <m:t>𝛽</m:t>
                    </m:r>
                    <m:sSubSup>
                      <m:sSubSupPr>
                        <m:ctrlPr>
                          <a:rPr lang="en-US" altLang="zh-CN" sz="2400" i="1">
                            <a:latin typeface="Cambria Math" panose="02040503050406030204" pitchFamily="18" charset="0"/>
                            <a:ea typeface="Cambria Math" panose="02040503050406030204" pitchFamily="18" charset="0"/>
                          </a:rPr>
                        </m:ctrlPr>
                      </m:sSubSup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up>
                        <m:r>
                          <m:rPr>
                            <m:sty m:val="p"/>
                          </m:rPr>
                          <a:rPr lang="en-US" altLang="zh-CN" sz="2400" i="1">
                            <a:latin typeface="Cambria Math" panose="02040503050406030204" pitchFamily="18" charset="0"/>
                            <a:ea typeface="Cambria Math" panose="02040503050406030204" pitchFamily="18" charset="0"/>
                          </a:rPr>
                          <m:t>e</m:t>
                        </m:r>
                      </m:sup>
                    </m:sSubSup>
                  </m:oMath>
                </a14:m>
                <a:r>
                  <a:rPr lang="zh-CN" altLang="en-US" sz="2400" dirty="0">
                    <a:latin typeface="华文楷体" panose="02010600040101010101" charset="-122"/>
                    <a:ea typeface="华文楷体" panose="02010600040101010101" charset="-122"/>
                    <a:cs typeface="华文楷体" panose="02010600040101010101" charset="-122"/>
                  </a:rPr>
                  <a:t>，进而有：</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𝛼</m:t>
                      </m:r>
                      <m:d>
                        <m:dPr>
                          <m:ctrlPr>
                            <a:rPr lang="en-US" altLang="zh-CN" sz="2400" i="1" smtClean="0">
                              <a:latin typeface="Cambria Math" panose="02040503050406030204" pitchFamily="18" charset="0"/>
                              <a:ea typeface="Cambria Math" panose="02040503050406030204" pitchFamily="18" charset="0"/>
                            </a:rPr>
                          </m:ctrlPr>
                        </m:dPr>
                        <m:e>
                          <m:r>
                            <a:rPr lang="en-US" altLang="zh-CN" sz="2400" b="0" i="1" smtClean="0">
                              <a:latin typeface="Cambria Math" panose="02040503050406030204" pitchFamily="18" charset="0"/>
                              <a:ea typeface="Cambria Math" panose="02040503050406030204" pitchFamily="18" charset="0"/>
                            </a:rPr>
                            <m:t>1−∅</m:t>
                          </m:r>
                        </m:e>
                      </m:d>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𝛽</m:t>
                      </m:r>
                      <m:d>
                        <m:dPr>
                          <m:ctrlPr>
                            <a:rPr lang="en-US" altLang="zh-CN" sz="2400" i="1" smtClean="0">
                              <a:latin typeface="Cambria Math" panose="02040503050406030204" pitchFamily="18" charset="0"/>
                              <a:ea typeface="Cambria Math" panose="02040503050406030204" pitchFamily="18" charset="0"/>
                            </a:rPr>
                          </m:ctrlPr>
                        </m:dPr>
                        <m:e>
                          <m:r>
                            <a:rPr lang="en-US" altLang="zh-CN" sz="2400" b="0" i="1" smtClean="0">
                              <a:latin typeface="Cambria Math" panose="02040503050406030204" pitchFamily="18" charset="0"/>
                              <a:ea typeface="Cambria Math" panose="02040503050406030204" pitchFamily="18" charset="0"/>
                            </a:rPr>
                            <m:t>1−∅</m:t>
                          </m:r>
                        </m:e>
                      </m:d>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m:rPr>
                              <m:sty m:val="p"/>
                            </m:rPr>
                            <a:rPr lang="en-US" altLang="zh-CN" sz="2400" i="1">
                              <a:latin typeface="Cambria Math" panose="02040503050406030204" pitchFamily="18" charset="0"/>
                              <a:ea typeface="Cambria Math" panose="02040503050406030204" pitchFamily="18" charset="0"/>
                            </a:rPr>
                            <m:t>t</m:t>
                          </m:r>
                        </m:sub>
                      </m:sSub>
                    </m:oMath>
                  </m:oMathPara>
                </a14:m>
                <a:endParaRPr lang="en-US" altLang="zh-CN" sz="2400" dirty="0">
                  <a:latin typeface="华文楷体" panose="02010600040101010101" charset="-122"/>
                  <a:ea typeface="Cambria Math" panose="02040503050406030204" pitchFamily="18" charset="0"/>
                </a:endParaRPr>
              </a:p>
              <a:p>
                <a:pPr fontAlgn="auto">
                  <a:lnSpc>
                    <a:spcPts val="42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尽管其与适应预期消费函数的参数结构存在差异，但所涉及的观测变量完全一致。二者具有完全相同的统计形式</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𝛽</m:t>
                        </m:r>
                      </m:e>
                      <m:sub>
                        <m:r>
                          <a:rPr lang="en-US" altLang="zh-CN" sz="2400" b="0" i="1" smtClean="0">
                            <a:latin typeface="Cambria Math" panose="02040503050406030204" pitchFamily="18" charset="0"/>
                            <a:ea typeface="Cambria Math" panose="02040503050406030204" pitchFamily="18" charset="0"/>
                          </a:rPr>
                          <m:t>0</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𝛽</m:t>
                        </m:r>
                      </m:e>
                      <m:sub>
                        <m:r>
                          <a:rPr lang="en-US" altLang="zh-CN" sz="2400" b="0" i="1" smtClean="0">
                            <a:latin typeface="Cambria Math" panose="02040503050406030204" pitchFamily="18" charset="0"/>
                            <a:ea typeface="Cambria Math" panose="02040503050406030204" pitchFamily="18" charset="0"/>
                          </a:rPr>
                          <m:t>1</m:t>
                        </m:r>
                      </m:sub>
                    </m:sSub>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C</m:t>
                        </m:r>
                      </m:e>
                      <m:sub>
                        <m:r>
                          <m:rPr>
                            <m:sty m:val="p"/>
                          </m:rPr>
                          <a:rPr lang="en-US" altLang="zh-CN" sz="2400" i="1">
                            <a:latin typeface="Cambria Math" panose="02040503050406030204" pitchFamily="18" charset="0"/>
                            <a:ea typeface="Cambria Math" panose="02040503050406030204" pitchFamily="18" charset="0"/>
                          </a:rPr>
                          <m:t>t</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𝛽</m:t>
                        </m:r>
                      </m:e>
                      <m:sub>
                        <m:r>
                          <a:rPr lang="en-US" altLang="zh-CN" sz="2400" b="0" i="1" smtClean="0">
                            <a:latin typeface="Cambria Math" panose="02040503050406030204" pitchFamily="18" charset="0"/>
                            <a:ea typeface="Cambria Math" panose="02040503050406030204" pitchFamily="18" charset="0"/>
                          </a:rPr>
                          <m:t>2</m:t>
                        </m:r>
                      </m:sub>
                    </m:sSub>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m:rPr>
                            <m:sty m:val="p"/>
                          </m:rPr>
                          <a:rPr lang="en-US" altLang="zh-CN" sz="2400" i="1">
                            <a:latin typeface="Cambria Math" panose="02040503050406030204" pitchFamily="18" charset="0"/>
                            <a:ea typeface="Cambria Math" panose="02040503050406030204" pitchFamily="18" charset="0"/>
                          </a:rPr>
                          <m:t>t</m:t>
                        </m:r>
                      </m:sub>
                    </m:sSub>
                  </m:oMath>
                </a14:m>
                <a:r>
                  <a:rPr lang="zh-CN" altLang="en-US" sz="2400" dirty="0">
                    <a:latin typeface="华文楷体" panose="02010600040101010101" charset="-122"/>
                    <a:ea typeface="华文楷体" panose="02010600040101010101" charset="-122"/>
                    <a:cs typeface="华文楷体" panose="02010600040101010101" charset="-122"/>
                  </a:rPr>
                  <a:t>。</a:t>
                </a: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5543550"/>
              </a:xfrm>
              <a:blipFill>
                <a:blip r:embed="rId2"/>
                <a:stretch>
                  <a:fillRect/>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15</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一、消费函数比较</a:t>
            </a:r>
          </a:p>
        </p:txBody>
      </p:sp>
      <p:sp>
        <p:nvSpPr>
          <p:cNvPr id="3" name="文本框 2"/>
          <p:cNvSpPr txBox="1"/>
          <p:nvPr/>
        </p:nvSpPr>
        <p:spPr>
          <a:xfrm>
            <a:off x="516255" y="771208"/>
            <a:ext cx="5080000" cy="677108"/>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（六）理性预期消费函数</a:t>
            </a:r>
          </a:p>
        </p:txBody>
      </p:sp>
    </p:spTree>
    <p:extLst>
      <p:ext uri="{BB962C8B-B14F-4D97-AF65-F5344CB8AC3E}">
        <p14:creationId xmlns:p14="http://schemas.microsoft.com/office/powerpoint/2010/main" val="9849144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.线性需求函数模型</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spcAft>
                    <a:spcPts val="2400"/>
                  </a:spcAft>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线性需求函数模型，将消费者对某种商品的需求量</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𝑞</m:t>
                        </m:r>
                      </m:e>
                      <m:sub>
                        <m:r>
                          <a:rPr lang="en-US" altLang="zh-CN" sz="2400" i="1">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与收入</a:t>
                </a:r>
                <a14:m>
                  <m:oMath xmlns:m="http://schemas.openxmlformats.org/officeDocument/2006/math">
                    <m:r>
                      <a:rPr lang="en-US" altLang="zh-CN" sz="2400" i="1" dirty="0">
                        <a:latin typeface="Cambria Math" panose="02040503050406030204" pitchFamily="18" charset="0"/>
                        <a:ea typeface="华文楷体" panose="02010600040101010101" charset="-122"/>
                        <a:cs typeface="华文楷体" panose="02010600040101010101" charset="-122"/>
                      </a:rPr>
                      <m:t>𝑌</m:t>
                    </m:r>
                  </m:oMath>
                </a14:m>
                <a:r>
                  <a:rPr lang="zh-CN" altLang="en-US" sz="2400" dirty="0">
                    <a:latin typeface="华文楷体" panose="02010600040101010101" charset="-122"/>
                    <a:ea typeface="华文楷体" panose="02010600040101010101" charset="-122"/>
                    <a:cs typeface="华文楷体" panose="02010600040101010101" charset="-122"/>
                  </a:rPr>
                  <a:t>、自身价格及相关商品价格之间的关系设定为线性函数。</a:t>
                </a:r>
                <a:endParaRPr lang="en-US" altLang="zh-CN" sz="2400" i="1" dirty="0">
                  <a:latin typeface="Cambria Math" panose="02040503050406030204" pitchFamily="18" charset="0"/>
                  <a:ea typeface="华文楷体" panose="02010600040101010101" charset="-122"/>
                </a:endParaRPr>
              </a:p>
              <a:p>
                <a:pPr fontAlgn="auto">
                  <a:lnSpc>
                    <a:spcPts val="4200"/>
                  </a:lnSpc>
                  <a:spcBef>
                    <a:spcPts val="100"/>
                  </a:spcBef>
                  <a:spcAft>
                    <a:spcPts val="100"/>
                  </a:spcAft>
                  <a:buFontTx/>
                  <a:buNone/>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smtClean="0">
                              <a:latin typeface="Cambria Math" panose="02040503050406030204" pitchFamily="18" charset="0"/>
                              <a:ea typeface="Cambria Math" panose="02040503050406030204" pitchFamily="18" charset="0"/>
                            </a:rPr>
                            <m:t>𝑞</m:t>
                          </m:r>
                        </m:e>
                        <m:sub>
                          <m:r>
                            <a:rPr lang="en-US" altLang="zh-CN" sz="2400" i="1">
                              <a:latin typeface="Cambria Math" panose="02040503050406030204" pitchFamily="18" charset="0"/>
                              <a:ea typeface="Cambria Math" panose="02040503050406030204" pitchFamily="18" charset="0"/>
                            </a:rPr>
                            <m:t>𝑖</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𝛼</m:t>
                      </m:r>
                      <m:r>
                        <a:rPr lang="en-US" altLang="zh-CN" sz="2400" i="1" smtClean="0">
                          <a:latin typeface="Cambria Math" panose="02040503050406030204" pitchFamily="18" charset="0"/>
                          <a:ea typeface="Cambria Math" panose="02040503050406030204" pitchFamily="18" charset="0"/>
                        </a:rPr>
                        <m:t>+</m:t>
                      </m:r>
                      <m:nary>
                        <m:naryPr>
                          <m:chr m:val="∑"/>
                          <m:ctrlPr>
                            <a:rPr lang="en-US" altLang="zh-CN" sz="2400" i="1" smtClean="0">
                              <a:latin typeface="Cambria Math" panose="02040503050406030204" pitchFamily="18" charset="0"/>
                              <a:ea typeface="Cambria Math" panose="02040503050406030204" pitchFamily="18" charset="0"/>
                            </a:rPr>
                          </m:ctrlPr>
                        </m:naryPr>
                        <m:sub>
                          <m:r>
                            <m:rPr>
                              <m:brk m:alnAt="23"/>
                            </m:rPr>
                            <a:rPr lang="en-US" altLang="zh-CN" sz="2400" i="1">
                              <a:latin typeface="Cambria Math" panose="02040503050406030204" pitchFamily="18" charset="0"/>
                              <a:ea typeface="Cambria Math" panose="02040503050406030204" pitchFamily="18" charset="0"/>
                            </a:rPr>
                            <m:t>𝑗</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up>
                          <m:r>
                            <a:rPr lang="en-US" altLang="zh-CN" sz="2400" i="1">
                              <a:latin typeface="Cambria Math" panose="02040503050406030204" pitchFamily="18" charset="0"/>
                              <a:ea typeface="Cambria Math" panose="02040503050406030204" pitchFamily="18" charset="0"/>
                            </a:rPr>
                            <m:t>𝑛</m:t>
                          </m:r>
                        </m:sup>
                        <m:e>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𝛽</m:t>
                              </m:r>
                            </m:e>
                            <m:sub>
                              <m:r>
                                <a:rPr lang="en-US" altLang="zh-CN" sz="2400" i="1">
                                  <a:latin typeface="Cambria Math" panose="02040503050406030204" pitchFamily="18" charset="0"/>
                                  <a:ea typeface="Cambria Math" panose="02040503050406030204" pitchFamily="18" charset="0"/>
                                </a:rPr>
                                <m:t>𝑗</m:t>
                              </m:r>
                            </m:sub>
                          </m:sSub>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𝑃</m:t>
                              </m:r>
                            </m:e>
                            <m:sub>
                              <m:r>
                                <a:rPr lang="en-US" altLang="zh-CN" sz="2400" i="1">
                                  <a:latin typeface="Cambria Math" panose="02040503050406030204" pitchFamily="18" charset="0"/>
                                  <a:ea typeface="Cambria Math" panose="02040503050406030204" pitchFamily="18" charset="0"/>
                                </a:rPr>
                                <m:t>𝑗</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𝛾</m:t>
                          </m:r>
                          <m:r>
                            <a:rPr lang="en-US" altLang="zh-CN" sz="2400" i="1">
                              <a:latin typeface="Cambria Math" panose="02040503050406030204" pitchFamily="18" charset="0"/>
                              <a:ea typeface="Cambria Math" panose="02040503050406030204" pitchFamily="18" charset="0"/>
                            </a:rPr>
                            <m:t>𝑌</m:t>
                          </m:r>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a:rPr lang="en-US" altLang="zh-CN" sz="2400" i="1">
                                  <a:latin typeface="Cambria Math" panose="02040503050406030204" pitchFamily="18" charset="0"/>
                                  <a:ea typeface="Cambria Math" panose="02040503050406030204" pitchFamily="18" charset="0"/>
                                </a:rPr>
                                <m:t>𝑖</m:t>
                              </m:r>
                            </m:sub>
                          </m:sSub>
                        </m:e>
                      </m:nary>
                    </m:oMath>
                  </m:oMathPara>
                </a14:m>
                <a:endParaRPr lang="en-US" altLang="zh-CN" sz="2400" i="1" dirty="0">
                  <a:latin typeface="华文楷体" panose="02010600040101010101" charset="-122"/>
                  <a:ea typeface="Cambria Math" panose="020405030504060302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这种函数易借助实际数据估计，但难以保证需求函数理论要求的</a:t>
                </a:r>
                <a:r>
                  <a:rPr lang="en-US" altLang="zh-CN" sz="2400" dirty="0">
                    <a:latin typeface="华文楷体" panose="02010600040101010101" charset="-122"/>
                    <a:ea typeface="华文楷体" panose="02010600040101010101" charset="-122"/>
                    <a:cs typeface="华文楷体" panose="02010600040101010101" charset="-122"/>
                  </a:rPr>
                  <a:t>0</a:t>
                </a:r>
                <a:r>
                  <a:rPr lang="zh-CN" altLang="en-US" sz="2400" dirty="0">
                    <a:latin typeface="华文楷体" panose="02010600040101010101" charset="-122"/>
                    <a:ea typeface="华文楷体" panose="02010600040101010101" charset="-122"/>
                    <a:cs typeface="华文楷体" panose="02010600040101010101" charset="-122"/>
                  </a:rPr>
                  <a:t>阶齐次性。</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spcAft>
                    <a:spcPts val="2400"/>
                  </a:spcAft>
                  <a:buFontTx/>
                  <a:buNone/>
                </a:pP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.对数线性需求函数模型</a:t>
                </a:r>
                <a:endParaRPr lang="en-US" altLang="zh-CN" sz="2400" b="1" dirty="0">
                  <a:solidFill>
                    <a:schemeClr val="accent1"/>
                  </a:solidFill>
                  <a:latin typeface="华文楷体" panose="02010600040101010101" charset="-122"/>
                  <a:ea typeface="华文楷体" panose="02010600040101010101" charset="-122"/>
                  <a:cs typeface="Times New Roman" panose="02020603050405020304" pitchFamily="18" charset="0"/>
                </a:endParaRPr>
              </a:p>
              <a:p>
                <a:pPr fontAlgn="auto">
                  <a:lnSpc>
                    <a:spcPts val="4200"/>
                  </a:lnSpc>
                  <a:spcBef>
                    <a:spcPts val="2400"/>
                  </a:spcBef>
                  <a:buFontTx/>
                  <a:buNone/>
                </a:pPr>
                <a14:m>
                  <m:oMathPara xmlns:m="http://schemas.openxmlformats.org/officeDocument/2006/math">
                    <m:oMathParaPr>
                      <m:jc m:val="centerGroup"/>
                    </m:oMathParaPr>
                    <m:oMath xmlns:m="http://schemas.openxmlformats.org/officeDocument/2006/math">
                      <m:r>
                        <a:rPr lang="en-US" altLang="zh-CN" sz="2400" b="0" i="1" dirty="0" smtClean="0">
                          <a:solidFill>
                            <a:schemeClr val="tx1"/>
                          </a:solidFill>
                          <a:latin typeface="Cambria Math" panose="02040503050406030204" pitchFamily="18" charset="0"/>
                          <a:ea typeface="Cambria Math" panose="02040503050406030204" pitchFamily="18" charset="0"/>
                        </a:rPr>
                        <m:t>𝑙𝑛</m:t>
                      </m:r>
                      <m:sSub>
                        <m:sSubPr>
                          <m:ctrlPr>
                            <a:rPr lang="en-US" altLang="zh-CN" sz="2400" i="1" dirty="0" smtClean="0">
                              <a:solidFill>
                                <a:schemeClr val="tx1"/>
                              </a:solidFill>
                              <a:latin typeface="Cambria Math" panose="02040503050406030204" pitchFamily="18" charset="0"/>
                              <a:ea typeface="Cambria Math" panose="02040503050406030204" pitchFamily="18" charset="0"/>
                            </a:rPr>
                          </m:ctrlPr>
                        </m:sSubPr>
                        <m:e>
                          <m:r>
                            <a:rPr lang="en-US" altLang="zh-CN" sz="2400" b="0" i="1" dirty="0">
                              <a:latin typeface="Cambria Math" panose="02040503050406030204" pitchFamily="18" charset="0"/>
                              <a:ea typeface="Cambria Math" panose="02040503050406030204" pitchFamily="18" charset="0"/>
                            </a:rPr>
                            <m:t>𝑞</m:t>
                          </m:r>
                        </m:e>
                        <m:sub>
                          <m:r>
                            <a:rPr lang="en-US" altLang="zh-CN" sz="2400" b="0" i="1" dirty="0">
                              <a:latin typeface="Cambria Math" panose="02040503050406030204" pitchFamily="18" charset="0"/>
                              <a:ea typeface="Cambria Math" panose="02040503050406030204" pitchFamily="18" charset="0"/>
                            </a:rPr>
                            <m:t>𝑖</m:t>
                          </m:r>
                        </m:sub>
                      </m:sSub>
                      <m:r>
                        <a:rPr lang="en-US" altLang="zh-CN" sz="2400" b="0" i="1" dirty="0" smtClean="0">
                          <a:solidFill>
                            <a:schemeClr val="tx1"/>
                          </a:solidFill>
                          <a:latin typeface="Cambria Math" panose="02040503050406030204" pitchFamily="18" charset="0"/>
                          <a:ea typeface="Cambria Math" panose="02040503050406030204" pitchFamily="18" charset="0"/>
                        </a:rPr>
                        <m:t>=</m:t>
                      </m:r>
                      <m:r>
                        <a:rPr lang="zh-CN" altLang="en-US" sz="2400" b="0" i="1" dirty="0" smtClean="0">
                          <a:solidFill>
                            <a:schemeClr val="tx1"/>
                          </a:solidFill>
                          <a:latin typeface="Cambria Math" panose="02040503050406030204" pitchFamily="18" charset="0"/>
                          <a:ea typeface="Cambria Math" panose="02040503050406030204" pitchFamily="18" charset="0"/>
                        </a:rPr>
                        <m:t>𝛼</m:t>
                      </m:r>
                      <m:r>
                        <a:rPr lang="en-US" altLang="zh-CN" sz="2400" b="0" i="1" dirty="0" smtClean="0">
                          <a:solidFill>
                            <a:schemeClr val="tx1"/>
                          </a:solidFill>
                          <a:latin typeface="Cambria Math" panose="02040503050406030204" pitchFamily="18" charset="0"/>
                          <a:ea typeface="Cambria Math" panose="02040503050406030204" pitchFamily="18" charset="0"/>
                        </a:rPr>
                        <m:t>+</m:t>
                      </m:r>
                      <m:nary>
                        <m:naryPr>
                          <m:chr m:val="∑"/>
                          <m:ctrlPr>
                            <a:rPr lang="en-US" altLang="zh-CN" sz="2400" i="1" dirty="0" smtClean="0">
                              <a:solidFill>
                                <a:schemeClr val="tx1"/>
                              </a:solidFill>
                              <a:latin typeface="Cambria Math" panose="02040503050406030204" pitchFamily="18" charset="0"/>
                              <a:ea typeface="Cambria Math" panose="02040503050406030204" pitchFamily="18" charset="0"/>
                            </a:rPr>
                          </m:ctrlPr>
                        </m:naryPr>
                        <m:sub>
                          <m:r>
                            <m:rPr>
                              <m:brk m:alnAt="23"/>
                            </m:rPr>
                            <a:rPr lang="en-US" altLang="zh-CN" sz="2400" b="0" i="1" dirty="0">
                              <a:latin typeface="Cambria Math" panose="02040503050406030204" pitchFamily="18" charset="0"/>
                              <a:ea typeface="Cambria Math" panose="02040503050406030204" pitchFamily="18" charset="0"/>
                            </a:rPr>
                            <m:t>𝑗</m:t>
                          </m:r>
                          <m:r>
                            <a:rPr lang="en-US" altLang="zh-CN" sz="2400" b="0" i="1" dirty="0" smtClean="0">
                              <a:latin typeface="Cambria Math" panose="02040503050406030204" pitchFamily="18" charset="0"/>
                              <a:ea typeface="Cambria Math" panose="02040503050406030204" pitchFamily="18" charset="0"/>
                            </a:rPr>
                            <m:t>=1</m:t>
                          </m:r>
                        </m:sub>
                        <m:sup>
                          <m:r>
                            <a:rPr lang="en-US" altLang="zh-CN" sz="2400" b="0" i="1" dirty="0">
                              <a:latin typeface="Cambria Math" panose="02040503050406030204" pitchFamily="18" charset="0"/>
                              <a:ea typeface="Cambria Math" panose="02040503050406030204" pitchFamily="18" charset="0"/>
                            </a:rPr>
                            <m:t>𝑛</m:t>
                          </m:r>
                        </m:sup>
                        <m:e>
                          <m:sSub>
                            <m:sSubPr>
                              <m:ctrlPr>
                                <a:rPr lang="en-US" altLang="zh-CN" sz="2400" i="1" dirty="0" smtClean="0">
                                  <a:solidFill>
                                    <a:schemeClr val="tx1"/>
                                  </a:solidFill>
                                  <a:latin typeface="Cambria Math" panose="02040503050406030204" pitchFamily="18" charset="0"/>
                                  <a:ea typeface="Cambria Math" panose="02040503050406030204" pitchFamily="18" charset="0"/>
                                </a:rPr>
                              </m:ctrlPr>
                            </m:sSubPr>
                            <m:e>
                              <m:r>
                                <a:rPr lang="zh-CN" altLang="en-US" sz="2400" b="0" i="1" dirty="0" smtClean="0">
                                  <a:solidFill>
                                    <a:schemeClr val="tx1"/>
                                  </a:solidFill>
                                  <a:latin typeface="Cambria Math" panose="02040503050406030204" pitchFamily="18" charset="0"/>
                                  <a:ea typeface="Cambria Math" panose="02040503050406030204" pitchFamily="18" charset="0"/>
                                </a:rPr>
                                <m:t>𝛽</m:t>
                              </m:r>
                            </m:e>
                            <m:sub>
                              <m:r>
                                <a:rPr lang="en-US" altLang="zh-CN" sz="2400" b="0" i="1" dirty="0">
                                  <a:latin typeface="Cambria Math" panose="02040503050406030204" pitchFamily="18" charset="0"/>
                                  <a:ea typeface="Cambria Math" panose="02040503050406030204" pitchFamily="18" charset="0"/>
                                </a:rPr>
                                <m:t>𝑗</m:t>
                              </m:r>
                            </m:sub>
                          </m:sSub>
                          <m:r>
                            <a:rPr lang="en-US" altLang="zh-CN" sz="2400" b="0" i="1" dirty="0">
                              <a:latin typeface="Cambria Math" panose="02040503050406030204" pitchFamily="18" charset="0"/>
                              <a:ea typeface="Cambria Math" panose="02040503050406030204" pitchFamily="18" charset="0"/>
                            </a:rPr>
                            <m:t>𝑙𝑛</m:t>
                          </m:r>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b="0" i="1" dirty="0">
                                  <a:latin typeface="Cambria Math" panose="02040503050406030204" pitchFamily="18" charset="0"/>
                                  <a:ea typeface="Cambria Math" panose="02040503050406030204" pitchFamily="18" charset="0"/>
                                </a:rPr>
                                <m:t>𝑃</m:t>
                              </m:r>
                            </m:e>
                            <m:sub>
                              <m:r>
                                <a:rPr lang="en-US" altLang="zh-CN" sz="2400" b="0" i="1" dirty="0">
                                  <a:latin typeface="Cambria Math" panose="02040503050406030204" pitchFamily="18" charset="0"/>
                                  <a:ea typeface="Cambria Math" panose="02040503050406030204" pitchFamily="18" charset="0"/>
                                </a:rPr>
                                <m:t>𝑗</m:t>
                              </m:r>
                            </m:sub>
                          </m:sSub>
                          <m:r>
                            <a:rPr lang="en-US" altLang="zh-CN" sz="2400" b="0" i="1" dirty="0" smtClean="0">
                              <a:latin typeface="Cambria Math" panose="02040503050406030204" pitchFamily="18" charset="0"/>
                              <a:ea typeface="Cambria Math" panose="02040503050406030204" pitchFamily="18" charset="0"/>
                            </a:rPr>
                            <m:t>+</m:t>
                          </m:r>
                          <m:r>
                            <a:rPr lang="zh-CN" altLang="en-US" sz="2400" b="0" i="1" dirty="0" smtClean="0">
                              <a:latin typeface="Cambria Math" panose="02040503050406030204" pitchFamily="18" charset="0"/>
                              <a:ea typeface="Cambria Math" panose="02040503050406030204" pitchFamily="18" charset="0"/>
                            </a:rPr>
                            <m:t>𝛾</m:t>
                          </m:r>
                          <m:r>
                            <a:rPr lang="en-US" altLang="zh-CN" sz="2400" b="0" i="1" dirty="0">
                              <a:latin typeface="Cambria Math" panose="02040503050406030204" pitchFamily="18" charset="0"/>
                              <a:ea typeface="Cambria Math" panose="02040503050406030204" pitchFamily="18" charset="0"/>
                            </a:rPr>
                            <m:t>𝑙𝑛</m:t>
                          </m:r>
                          <m:r>
                            <a:rPr lang="en-US" altLang="zh-CN" sz="2400" b="0" i="1" dirty="0" smtClean="0">
                              <a:latin typeface="Cambria Math" panose="02040503050406030204" pitchFamily="18" charset="0"/>
                              <a:ea typeface="Cambria Math" panose="02040503050406030204" pitchFamily="18" charset="0"/>
                            </a:rPr>
                            <m:t>𝑌</m:t>
                          </m:r>
                          <m:r>
                            <a:rPr lang="en-US" altLang="zh-CN" sz="2400" b="0" i="1" dirty="0" smtClean="0">
                              <a:latin typeface="Cambria Math" panose="02040503050406030204" pitchFamily="18" charset="0"/>
                              <a:ea typeface="Cambria Math" panose="02040503050406030204" pitchFamily="18" charset="0"/>
                            </a:rPr>
                            <m:t>+</m:t>
                          </m:r>
                          <m:sSub>
                            <m:sSubPr>
                              <m:ctrlPr>
                                <a:rPr lang="en-US" altLang="zh-CN" sz="2400" i="1" dirty="0" smtClean="0">
                                  <a:latin typeface="Cambria Math" panose="02040503050406030204" pitchFamily="18" charset="0"/>
                                  <a:ea typeface="Cambria Math" panose="02040503050406030204" pitchFamily="18" charset="0"/>
                                </a:rPr>
                              </m:ctrlPr>
                            </m:sSubPr>
                            <m:e>
                              <m:r>
                                <a:rPr lang="zh-CN" altLang="en-US" sz="2400" b="0" i="1" dirty="0" smtClean="0">
                                  <a:latin typeface="Cambria Math" panose="02040503050406030204" pitchFamily="18" charset="0"/>
                                  <a:ea typeface="Cambria Math" panose="02040503050406030204" pitchFamily="18" charset="0"/>
                                </a:rPr>
                                <m:t>𝜇</m:t>
                              </m:r>
                            </m:e>
                            <m:sub>
                              <m:r>
                                <a:rPr lang="en-US" altLang="zh-CN" sz="2400" b="0" i="1" dirty="0">
                                  <a:latin typeface="Cambria Math" panose="02040503050406030204" pitchFamily="18" charset="0"/>
                                  <a:ea typeface="Cambria Math" panose="02040503050406030204" pitchFamily="18" charset="0"/>
                                </a:rPr>
                                <m:t>𝑖</m:t>
                              </m:r>
                            </m:sub>
                          </m:sSub>
                        </m:e>
                      </m:nary>
                    </m:oMath>
                  </m:oMathPara>
                </a14:m>
                <a:endParaRPr lang="en-US" altLang="zh-CN" sz="2400" i="1" dirty="0">
                  <a:solidFill>
                    <a:schemeClr val="tx1"/>
                  </a:solidFill>
                  <a:latin typeface="华文楷体" panose="02010600040101010101" charset="-122"/>
                  <a:ea typeface="Cambria Math" panose="020405030504060302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 </a:t>
                </a:r>
                <a14:m>
                  <m:oMath xmlns:m="http://schemas.openxmlformats.org/officeDocument/2006/math">
                    <m:r>
                      <a:rPr lang="zh-CN" altLang="en-US" sz="2400" i="1" smtClean="0">
                        <a:latin typeface="Cambria Math" panose="02040503050406030204" pitchFamily="18" charset="0"/>
                        <a:ea typeface="华文楷体" panose="02010600040101010101" charset="-122"/>
                        <a:cs typeface="华文楷体" panose="02010600040101010101" charset="-122"/>
                      </a:rPr>
                      <m:t>𝛾</m:t>
                    </m:r>
                  </m:oMath>
                </a14:m>
                <a:r>
                  <a:rPr lang="zh-CN" altLang="en-US" sz="2400" dirty="0">
                    <a:latin typeface="华文楷体" panose="02010600040101010101" charset="-122"/>
                    <a:ea typeface="华文楷体" panose="02010600040101010101" charset="-122"/>
                    <a:cs typeface="华文楷体" panose="02010600040101010101" charset="-122"/>
                  </a:rPr>
                  <a:t>为需求的收入弹性，</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zh-CN" altLang="en-US" sz="2400" i="1" smtClean="0">
                            <a:latin typeface="Cambria Math" panose="02040503050406030204" pitchFamily="18" charset="0"/>
                            <a:ea typeface="华文楷体" panose="02010600040101010101" charset="-122"/>
                          </a:rPr>
                          <m:t>𝛽</m:t>
                        </m:r>
                      </m:e>
                      <m:sub>
                        <m:r>
                          <a:rPr lang="en-US" altLang="zh-CN" sz="2400" i="1">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为自价格弹性，</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zh-CN" altLang="en-US" sz="2400" i="1" smtClean="0">
                            <a:latin typeface="Cambria Math" panose="02040503050406030204" pitchFamily="18" charset="0"/>
                            <a:ea typeface="华文楷体" panose="02010600040101010101" charset="-122"/>
                          </a:rPr>
                          <m:t>𝛽</m:t>
                        </m:r>
                      </m:e>
                      <m:sub>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为交叉价格弹性。弥补前者缺陷</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1075824"/>
              </a:xfrm>
              <a:blipFill>
                <a:blip r:embed="rId2"/>
                <a:stretch>
                  <a:fillRect b="-490341"/>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16</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二、需求函数模型</a:t>
            </a:r>
          </a:p>
        </p:txBody>
      </p:sp>
      <p:sp>
        <p:nvSpPr>
          <p:cNvPr id="3" name="文本框 2"/>
          <p:cNvSpPr txBox="1"/>
          <p:nvPr/>
        </p:nvSpPr>
        <p:spPr>
          <a:xfrm>
            <a:off x="516255" y="771208"/>
            <a:ext cx="5080000" cy="677108"/>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（一）线性需求函数模型</a:t>
            </a:r>
          </a:p>
        </p:txBody>
      </p:sp>
    </p:spTree>
    <p:extLst>
      <p:ext uri="{BB962C8B-B14F-4D97-AF65-F5344CB8AC3E}">
        <p14:creationId xmlns:p14="http://schemas.microsoft.com/office/powerpoint/2010/main" val="20594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模型导出</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spcAft>
                    <a:spcPts val="2400"/>
                  </a:spcAft>
                  <a:buFontTx/>
                  <a:buNone/>
                </a:pPr>
                <a:r>
                  <a:rPr lang="en-US" altLang="zh-CN" sz="2400" dirty="0">
                    <a:latin typeface="华文楷体" panose="02010600040101010101" charset="-122"/>
                    <a:ea typeface="华文楷体" panose="02010600040101010101" charset="-122"/>
                    <a:cs typeface="华文楷体" panose="02010600040101010101" charset="-122"/>
                  </a:rPr>
                  <a:t>		Klein</a:t>
                </a:r>
                <a:r>
                  <a:rPr lang="zh-CN" altLang="en-US" sz="2400" dirty="0">
                    <a:latin typeface="华文楷体" panose="02010600040101010101" charset="-122"/>
                    <a:ea typeface="华文楷体" panose="02010600040101010101" charset="-122"/>
                    <a:cs typeface="华文楷体" panose="02010600040101010101" charset="-122"/>
                  </a:rPr>
                  <a:t>和</a:t>
                </a:r>
                <a:r>
                  <a:rPr lang="en-US" altLang="zh-CN" sz="2400" dirty="0">
                    <a:latin typeface="华文楷体" panose="02010600040101010101" charset="-122"/>
                    <a:ea typeface="华文楷体" panose="02010600040101010101" charset="-122"/>
                    <a:cs typeface="华文楷体" panose="02010600040101010101" charset="-122"/>
                  </a:rPr>
                  <a:t>Rubin</a:t>
                </a:r>
                <a:r>
                  <a:rPr lang="zh-CN" altLang="en-US" sz="2400" dirty="0">
                    <a:latin typeface="华文楷体" panose="02010600040101010101" charset="-122"/>
                    <a:ea typeface="华文楷体" panose="02010600040101010101" charset="-122"/>
                    <a:cs typeface="华文楷体" panose="02010600040101010101" charset="-122"/>
                  </a:rPr>
                  <a:t>提出如下直接引用函数：</a:t>
                </a:r>
                <a:endParaRPr lang="en-US" altLang="zh-CN" sz="2400" i="1" dirty="0">
                  <a:latin typeface="Cambria Math" panose="02040503050406030204" pitchFamily="18" charset="0"/>
                  <a:ea typeface="华文楷体" panose="02010600040101010101" charset="-122"/>
                </a:endParaRPr>
              </a:p>
              <a:p>
                <a:pPr fontAlgn="auto">
                  <a:lnSpc>
                    <a:spcPts val="4200"/>
                  </a:lnSpc>
                  <a:spcBef>
                    <a:spcPts val="100"/>
                  </a:spcBef>
                  <a:spcAft>
                    <a:spcPts val="100"/>
                  </a:spcAft>
                  <a:buFontTx/>
                  <a:buNone/>
                </a:pPr>
                <a14:m>
                  <m:oMathPara xmlns:m="http://schemas.openxmlformats.org/officeDocument/2006/math">
                    <m:oMathParaPr>
                      <m:jc m:val="centerGroup"/>
                    </m:oMathParaPr>
                    <m:oMath xmlns:m="http://schemas.openxmlformats.org/officeDocument/2006/math">
                      <m:r>
                        <a:rPr lang="en-US" altLang="zh-CN" sz="2400" i="1" dirty="0">
                          <a:latin typeface="Cambria Math" panose="02040503050406030204" pitchFamily="18" charset="0"/>
                          <a:ea typeface="Cambria Math" panose="02040503050406030204" pitchFamily="18" charset="0"/>
                        </a:rPr>
                        <m:t>𝑈</m:t>
                      </m:r>
                      <m:r>
                        <a:rPr lang="en-US" altLang="zh-CN" sz="2400" i="1" dirty="0" smtClean="0">
                          <a:latin typeface="Cambria Math" panose="02040503050406030204" pitchFamily="18" charset="0"/>
                          <a:ea typeface="Cambria Math" panose="02040503050406030204" pitchFamily="18" charset="0"/>
                        </a:rPr>
                        <m:t>=</m:t>
                      </m:r>
                      <m:nary>
                        <m:naryPr>
                          <m:chr m:val="∑"/>
                          <m:ctrlPr>
                            <a:rPr lang="en-US" altLang="zh-CN" sz="2400" i="1" dirty="0" smtClean="0">
                              <a:latin typeface="Cambria Math" panose="02040503050406030204" pitchFamily="18" charset="0"/>
                              <a:ea typeface="Cambria Math" panose="02040503050406030204" pitchFamily="18" charset="0"/>
                            </a:rPr>
                          </m:ctrlPr>
                        </m:naryPr>
                        <m:sub>
                          <m:r>
                            <m:rPr>
                              <m:brk m:alnAt="23"/>
                            </m:rPr>
                            <a:rPr lang="en-US" altLang="zh-CN" sz="2400" i="1" dirty="0">
                              <a:latin typeface="Cambria Math" panose="02040503050406030204" pitchFamily="18" charset="0"/>
                              <a:ea typeface="Cambria Math" panose="02040503050406030204" pitchFamily="18" charset="0"/>
                            </a:rPr>
                            <m:t>𝑖</m:t>
                          </m:r>
                          <m:r>
                            <a:rPr lang="en-US" altLang="zh-CN" sz="2400" i="1" dirty="0" smtClean="0">
                              <a:latin typeface="Cambria Math" panose="02040503050406030204" pitchFamily="18" charset="0"/>
                              <a:ea typeface="Cambria Math" panose="02040503050406030204" pitchFamily="18" charset="0"/>
                            </a:rPr>
                            <m:t>=</m:t>
                          </m:r>
                          <m:r>
                            <a:rPr lang="en-US" altLang="zh-CN" sz="2400" b="0" i="1" dirty="0" smtClean="0">
                              <a:latin typeface="Cambria Math" panose="02040503050406030204" pitchFamily="18" charset="0"/>
                              <a:ea typeface="Cambria Math" panose="02040503050406030204" pitchFamily="18" charset="0"/>
                            </a:rPr>
                            <m:t>1</m:t>
                          </m:r>
                        </m:sub>
                        <m:sup>
                          <m:r>
                            <a:rPr lang="en-US" altLang="zh-CN" sz="2400" i="1" dirty="0">
                              <a:latin typeface="Cambria Math" panose="02040503050406030204" pitchFamily="18" charset="0"/>
                              <a:ea typeface="Cambria Math" panose="02040503050406030204" pitchFamily="18" charset="0"/>
                            </a:rPr>
                            <m:t>𝑛</m:t>
                          </m:r>
                        </m:sup>
                        <m:e>
                          <m:sSub>
                            <m:sSubPr>
                              <m:ctrlPr>
                                <a:rPr lang="en-US" altLang="zh-CN" sz="2400" i="1" dirty="0" smtClean="0">
                                  <a:latin typeface="Cambria Math" panose="02040503050406030204" pitchFamily="18" charset="0"/>
                                  <a:ea typeface="Cambria Math" panose="02040503050406030204" pitchFamily="18" charset="0"/>
                                </a:rPr>
                              </m:ctrlPr>
                            </m:sSubPr>
                            <m:e>
                              <m:r>
                                <a:rPr lang="zh-CN" altLang="en-US" sz="2400" i="1" dirty="0" smtClean="0">
                                  <a:latin typeface="Cambria Math" panose="02040503050406030204" pitchFamily="18" charset="0"/>
                                  <a:ea typeface="Cambria Math" panose="02040503050406030204" pitchFamily="18" charset="0"/>
                                </a:rPr>
                                <m:t>𝜇</m:t>
                              </m:r>
                            </m:e>
                            <m:sub>
                              <m:r>
                                <a:rPr lang="en-US" altLang="zh-CN" sz="2400" i="1" dirty="0">
                                  <a:latin typeface="Cambria Math" panose="02040503050406030204" pitchFamily="18" charset="0"/>
                                  <a:ea typeface="Cambria Math" panose="02040503050406030204" pitchFamily="18" charset="0"/>
                                </a:rPr>
                                <m:t>𝑖</m:t>
                              </m:r>
                            </m:sub>
                          </m:sSub>
                          <m:d>
                            <m:dPr>
                              <m:ctrlPr>
                                <a:rPr lang="en-US" altLang="zh-CN" sz="2400" i="1" dirty="0" smtClean="0">
                                  <a:latin typeface="Cambria Math" panose="02040503050406030204" pitchFamily="18" charset="0"/>
                                  <a:ea typeface="Cambria Math" panose="02040503050406030204" pitchFamily="18" charset="0"/>
                                </a:rPr>
                              </m:ctrlPr>
                            </m:dPr>
                            <m:e>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𝑞</m:t>
                                  </m:r>
                                </m:e>
                                <m:sub>
                                  <m:r>
                                    <a:rPr lang="en-US" altLang="zh-CN" sz="2400" i="1" dirty="0">
                                      <a:latin typeface="Cambria Math" panose="02040503050406030204" pitchFamily="18" charset="0"/>
                                      <a:ea typeface="Cambria Math" panose="02040503050406030204" pitchFamily="18" charset="0"/>
                                    </a:rPr>
                                    <m:t>𝑖</m:t>
                                  </m:r>
                                </m:sub>
                              </m:sSub>
                            </m:e>
                          </m:d>
                          <m:r>
                            <a:rPr lang="en-US" altLang="zh-CN" sz="2400" i="1" dirty="0" smtClean="0">
                              <a:latin typeface="Cambria Math" panose="02040503050406030204" pitchFamily="18" charset="0"/>
                              <a:ea typeface="Cambria Math" panose="02040503050406030204" pitchFamily="18" charset="0"/>
                            </a:rPr>
                            <m:t>=</m:t>
                          </m:r>
                          <m:nary>
                            <m:naryPr>
                              <m:chr m:val="∑"/>
                              <m:ctrlPr>
                                <a:rPr lang="en-US" altLang="zh-CN" sz="2400" i="1" dirty="0" smtClean="0">
                                  <a:latin typeface="Cambria Math" panose="02040503050406030204" pitchFamily="18" charset="0"/>
                                  <a:ea typeface="Cambria Math" panose="02040503050406030204" pitchFamily="18" charset="0"/>
                                </a:rPr>
                              </m:ctrlPr>
                            </m:naryPr>
                            <m:sub>
                              <m:r>
                                <m:rPr>
                                  <m:brk m:alnAt="23"/>
                                </m:rPr>
                                <a:rPr lang="en-US" altLang="zh-CN" sz="2400" i="1" dirty="0">
                                  <a:latin typeface="Cambria Math" panose="02040503050406030204" pitchFamily="18" charset="0"/>
                                  <a:ea typeface="Cambria Math" panose="02040503050406030204" pitchFamily="18" charset="0"/>
                                </a:rPr>
                                <m:t>𝑖</m:t>
                              </m:r>
                              <m:r>
                                <a:rPr lang="en-US" altLang="zh-CN" sz="2400" i="1" dirty="0" smtClean="0">
                                  <a:latin typeface="Cambria Math" panose="02040503050406030204" pitchFamily="18" charset="0"/>
                                  <a:ea typeface="Cambria Math" panose="02040503050406030204" pitchFamily="18" charset="0"/>
                                </a:rPr>
                                <m:t>=</m:t>
                              </m:r>
                              <m:r>
                                <a:rPr lang="en-US" altLang="zh-CN" sz="2400" b="0" i="1" dirty="0" smtClean="0">
                                  <a:latin typeface="Cambria Math" panose="02040503050406030204" pitchFamily="18" charset="0"/>
                                  <a:ea typeface="Cambria Math" panose="02040503050406030204" pitchFamily="18" charset="0"/>
                                </a:rPr>
                                <m:t>1</m:t>
                              </m:r>
                            </m:sub>
                            <m:sup>
                              <m:r>
                                <a:rPr lang="en-US" altLang="zh-CN" sz="2400" i="1" dirty="0">
                                  <a:latin typeface="Cambria Math" panose="02040503050406030204" pitchFamily="18" charset="0"/>
                                  <a:ea typeface="Cambria Math" panose="02040503050406030204" pitchFamily="18" charset="0"/>
                                </a:rPr>
                                <m:t>𝑛</m:t>
                              </m:r>
                            </m:sup>
                            <m:e>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𝑏</m:t>
                                  </m:r>
                                </m:e>
                                <m:sub>
                                  <m:r>
                                    <a:rPr lang="en-US" altLang="zh-CN" sz="2400" i="1" dirty="0">
                                      <a:latin typeface="Cambria Math" panose="02040503050406030204" pitchFamily="18" charset="0"/>
                                      <a:ea typeface="Cambria Math" panose="02040503050406030204" pitchFamily="18" charset="0"/>
                                    </a:rPr>
                                    <m:t>𝑖</m:t>
                                  </m:r>
                                </m:sub>
                              </m:sSub>
                              <m:r>
                                <a:rPr lang="en-US" altLang="zh-CN" sz="2400" i="1" dirty="0">
                                  <a:latin typeface="Cambria Math" panose="02040503050406030204" pitchFamily="18" charset="0"/>
                                  <a:ea typeface="Cambria Math" panose="02040503050406030204" pitchFamily="18" charset="0"/>
                                </a:rPr>
                                <m:t>𝑙𝑛</m:t>
                              </m:r>
                              <m:d>
                                <m:dPr>
                                  <m:ctrlPr>
                                    <a:rPr lang="en-US" altLang="zh-CN" sz="2400" i="1" dirty="0" smtClean="0">
                                      <a:latin typeface="Cambria Math" panose="02040503050406030204" pitchFamily="18" charset="0"/>
                                      <a:ea typeface="Cambria Math" panose="02040503050406030204" pitchFamily="18" charset="0"/>
                                    </a:rPr>
                                  </m:ctrlPr>
                                </m:dPr>
                                <m:e>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𝑞</m:t>
                                      </m:r>
                                    </m:e>
                                    <m:sub>
                                      <m:r>
                                        <a:rPr lang="en-US" altLang="zh-CN" sz="2400" i="1" dirty="0">
                                          <a:latin typeface="Cambria Math" panose="02040503050406030204" pitchFamily="18" charset="0"/>
                                          <a:ea typeface="Cambria Math" panose="02040503050406030204" pitchFamily="18" charset="0"/>
                                        </a:rPr>
                                        <m:t>𝑖</m:t>
                                      </m:r>
                                    </m:sub>
                                  </m:sSub>
                                  <m:r>
                                    <a:rPr lang="en-US" altLang="zh-CN" sz="2400" i="1" dirty="0" smtClean="0">
                                      <a:latin typeface="Cambria Math" panose="02040503050406030204" pitchFamily="18" charset="0"/>
                                      <a:ea typeface="Cambria Math" panose="02040503050406030204" pitchFamily="18" charset="0"/>
                                    </a:rPr>
                                    <m:t>−</m:t>
                                  </m:r>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𝑟</m:t>
                                      </m:r>
                                    </m:e>
                                    <m:sub>
                                      <m:r>
                                        <a:rPr lang="en-US" altLang="zh-CN" sz="2400" i="1" dirty="0">
                                          <a:latin typeface="Cambria Math" panose="02040503050406030204" pitchFamily="18" charset="0"/>
                                          <a:ea typeface="Cambria Math" panose="02040503050406030204" pitchFamily="18" charset="0"/>
                                        </a:rPr>
                                        <m:t>𝑖</m:t>
                                      </m:r>
                                    </m:sub>
                                  </m:sSub>
                                </m:e>
                              </m:d>
                            </m:e>
                          </m:nary>
                        </m:e>
                      </m:nary>
                    </m:oMath>
                  </m:oMathPara>
                </a14:m>
                <a:endParaRPr lang="en-US" altLang="zh-CN" sz="2400" i="1" dirty="0">
                  <a:latin typeface="华文楷体" panose="02010600040101010101" charset="-122"/>
                  <a:ea typeface="Cambria Math" panose="020405030504060302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其中，</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𝑟</m:t>
                        </m:r>
                      </m:e>
                      <m:sub>
                        <m:r>
                          <a:rPr lang="en-US" altLang="zh-CN" sz="2400" i="1">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为消费者对第</a:t>
                </a:r>
                <a:r>
                  <a:rPr lang="en-US" altLang="zh-CN" sz="2400" dirty="0" err="1">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种商品的基本需求量，其取决于物理属性并独立于收入等经济条件。该函数假定：某种商品的效用取决于实际需求量与基本需求量之差</a:t>
                </a:r>
                <a14:m>
                  <m:oMath xmlns:m="http://schemas.openxmlformats.org/officeDocument/2006/math">
                    <m:d>
                      <m:dPr>
                        <m:ctrlPr>
                          <a:rPr lang="en-US" altLang="zh-CN" sz="2400" i="1" smtClean="0">
                            <a:latin typeface="Cambria Math" panose="02040503050406030204" pitchFamily="18" charset="0"/>
                            <a:ea typeface="华文楷体" panose="02010600040101010101" charset="-122"/>
                          </a:rPr>
                        </m:ctrlPr>
                      </m:dPr>
                      <m:e>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𝑞</m:t>
                            </m:r>
                          </m:e>
                          <m:sub>
                            <m:r>
                              <a:rPr lang="en-US" altLang="zh-CN" sz="2400" i="1">
                                <a:latin typeface="Cambria Math" panose="02040503050406030204" pitchFamily="18" charset="0"/>
                                <a:ea typeface="华文楷体" panose="02010600040101010101" charset="-122"/>
                              </a:rPr>
                              <m:t>𝑖</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𝑟</m:t>
                            </m:r>
                          </m:e>
                          <m:sub>
                            <m:r>
                              <a:rPr lang="en-US" altLang="zh-CN" sz="2400" i="1">
                                <a:latin typeface="Cambria Math" panose="02040503050406030204" pitchFamily="18" charset="0"/>
                                <a:ea typeface="Cambria Math" panose="02040503050406030204" pitchFamily="18" charset="0"/>
                              </a:rPr>
                              <m:t>𝑖</m:t>
                            </m:r>
                          </m:sub>
                        </m:sSub>
                      </m:e>
                    </m:d>
                  </m:oMath>
                </a14:m>
                <a:r>
                  <a:rPr lang="zh-CN" altLang="en-US" sz="2400" dirty="0">
                    <a:latin typeface="华文楷体" panose="02010600040101010101" charset="-122"/>
                    <a:ea typeface="华文楷体" panose="02010600040101010101" charset="-122"/>
                    <a:cs typeface="华文楷体" panose="02010600040101010101" charset="-122"/>
                  </a:rPr>
                  <a:t> ；不同商品带给消费者的效用具有可加性，加总时所用权数</a:t>
                </a:r>
                <a14:m>
                  <m:oMath xmlns:m="http://schemas.openxmlformats.org/officeDocument/2006/math">
                    <m:sSub>
                      <m:sSubPr>
                        <m:ctrlPr>
                          <a:rPr lang="en-US" altLang="zh-CN" sz="2400" i="1" dirty="0" smtClean="0">
                            <a:latin typeface="Cambria Math" panose="02040503050406030204" pitchFamily="18" charset="0"/>
                            <a:ea typeface="华文楷体" panose="02010600040101010101" charset="-122"/>
                          </a:rPr>
                        </m:ctrlPr>
                      </m:sSubPr>
                      <m:e>
                        <m:r>
                          <a:rPr lang="en-US" altLang="zh-CN" sz="2400" i="1" dirty="0">
                            <a:latin typeface="Cambria Math" panose="02040503050406030204" pitchFamily="18" charset="0"/>
                            <a:ea typeface="华文楷体" panose="02010600040101010101" charset="-122"/>
                          </a:rPr>
                          <m:t>𝑏</m:t>
                        </m:r>
                      </m:e>
                      <m:sub>
                        <m:r>
                          <a:rPr lang="en-US" altLang="zh-CN" sz="2400" i="1" dirty="0">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为消费者对第</a:t>
                </a:r>
                <a:r>
                  <a:rPr lang="en-US" altLang="zh-CN" sz="2400" dirty="0" err="1">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种商品的边际预算份额。</a:t>
                </a: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1075824"/>
              </a:xfrm>
              <a:blipFill>
                <a:blip r:embed="rId2"/>
                <a:stretch>
                  <a:fillRect t="-13636" r="-535" b="-294886"/>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17</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二、需求函数模型</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（二）线性支出系统需求函数模型</a:t>
            </a:r>
          </a:p>
        </p:txBody>
      </p:sp>
    </p:spTree>
    <p:extLst>
      <p:ext uri="{BB962C8B-B14F-4D97-AF65-F5344CB8AC3E}">
        <p14:creationId xmlns:p14="http://schemas.microsoft.com/office/powerpoint/2010/main" val="1607515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模型导出</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spcAft>
                    <a:spcPts val="3000"/>
                  </a:spcAft>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在此基础上，</a:t>
                </a:r>
                <a:r>
                  <a:rPr lang="en-US" altLang="zh-CN" sz="2400" dirty="0">
                    <a:latin typeface="华文楷体" panose="02010600040101010101" charset="-122"/>
                    <a:ea typeface="华文楷体" panose="02010600040101010101" charset="-122"/>
                    <a:cs typeface="华文楷体" panose="02010600040101010101" charset="-122"/>
                  </a:rPr>
                  <a:t>Stone</a:t>
                </a:r>
                <a:r>
                  <a:rPr lang="zh-CN" altLang="en-US" sz="2400" dirty="0">
                    <a:latin typeface="华文楷体" panose="02010600040101010101" charset="-122"/>
                    <a:ea typeface="华文楷体" panose="02010600040101010101" charset="-122"/>
                    <a:cs typeface="华文楷体" panose="02010600040101010101" charset="-122"/>
                  </a:rPr>
                  <a:t>引入预算约束 ，构造拉格朗日函数并求解效用最大化，最终基于正规方程组解出线性支出系统需求函数：</a:t>
                </a:r>
                <a:endParaRPr lang="en-US" altLang="zh-CN" sz="2400" i="1" dirty="0">
                  <a:latin typeface="Cambria Math" panose="02040503050406030204" pitchFamily="18" charset="0"/>
                  <a:ea typeface="华文楷体" panose="02010600040101010101" charset="-122"/>
                </a:endParaRPr>
              </a:p>
              <a:p>
                <a:pPr fontAlgn="auto">
                  <a:lnSpc>
                    <a:spcPts val="4200"/>
                  </a:lnSpc>
                  <a:spcBef>
                    <a:spcPts val="100"/>
                  </a:spcBef>
                  <a:spcAft>
                    <a:spcPts val="100"/>
                  </a:spcAft>
                  <a:buFontTx/>
                  <a:buNone/>
                </a:pPr>
                <a14:m>
                  <m:oMathPara xmlns:m="http://schemas.openxmlformats.org/officeDocument/2006/math">
                    <m:oMathParaPr>
                      <m:jc m:val="centerGroup"/>
                    </m:oMathParaPr>
                    <m:oMath xmlns:m="http://schemas.openxmlformats.org/officeDocument/2006/math">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𝑞</m:t>
                          </m:r>
                        </m:e>
                        <m:sub>
                          <m:r>
                            <a:rPr lang="en-US" altLang="zh-CN" sz="2400" i="1" dirty="0">
                              <a:latin typeface="Cambria Math" panose="02040503050406030204" pitchFamily="18" charset="0"/>
                              <a:ea typeface="Cambria Math" panose="02040503050406030204" pitchFamily="18" charset="0"/>
                            </a:rPr>
                            <m:t>𝑖</m:t>
                          </m:r>
                        </m:sub>
                      </m:sSub>
                      <m:r>
                        <a:rPr lang="en-US" altLang="zh-CN" sz="2400" i="1" dirty="0" smtClean="0">
                          <a:latin typeface="Cambria Math" panose="02040503050406030204" pitchFamily="18" charset="0"/>
                          <a:ea typeface="Cambria Math" panose="02040503050406030204" pitchFamily="18" charset="0"/>
                        </a:rPr>
                        <m:t>=</m:t>
                      </m:r>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𝑟</m:t>
                          </m:r>
                        </m:e>
                        <m:sub>
                          <m:r>
                            <a:rPr lang="en-US" altLang="zh-CN" sz="2400" i="1" dirty="0">
                              <a:latin typeface="Cambria Math" panose="02040503050406030204" pitchFamily="18" charset="0"/>
                              <a:ea typeface="Cambria Math" panose="02040503050406030204" pitchFamily="18" charset="0"/>
                            </a:rPr>
                            <m:t>𝑖</m:t>
                          </m:r>
                        </m:sub>
                      </m:sSub>
                      <m:r>
                        <a:rPr lang="en-US" altLang="zh-CN" sz="2400" i="1" dirty="0" smtClean="0">
                          <a:latin typeface="Cambria Math" panose="02040503050406030204" pitchFamily="18" charset="0"/>
                          <a:ea typeface="Cambria Math" panose="02040503050406030204" pitchFamily="18" charset="0"/>
                        </a:rPr>
                        <m:t>+</m:t>
                      </m:r>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𝑏</m:t>
                          </m:r>
                        </m:e>
                        <m:sub>
                          <m:r>
                            <a:rPr lang="en-US" altLang="zh-CN" sz="2400" i="1" dirty="0">
                              <a:latin typeface="Cambria Math" panose="02040503050406030204" pitchFamily="18" charset="0"/>
                              <a:ea typeface="Cambria Math" panose="02040503050406030204" pitchFamily="18" charset="0"/>
                            </a:rPr>
                            <m:t>𝑖</m:t>
                          </m:r>
                        </m:sub>
                      </m:sSub>
                      <m:d>
                        <m:dPr>
                          <m:begChr m:val="["/>
                          <m:endChr m:val="]"/>
                          <m:ctrlPr>
                            <a:rPr lang="en-US" altLang="zh-CN" sz="2400" i="1" dirty="0" smtClean="0">
                              <a:latin typeface="Cambria Math" panose="02040503050406030204" pitchFamily="18" charset="0"/>
                              <a:ea typeface="Cambria Math" panose="02040503050406030204" pitchFamily="18" charset="0"/>
                            </a:rPr>
                          </m:ctrlPr>
                        </m:dPr>
                        <m:e>
                          <m:d>
                            <m:dPr>
                              <m:ctrlPr>
                                <a:rPr lang="en-US" altLang="zh-CN" sz="2400" i="1" dirty="0" smtClean="0">
                                  <a:latin typeface="Cambria Math" panose="02040503050406030204" pitchFamily="18" charset="0"/>
                                  <a:ea typeface="Cambria Math" panose="02040503050406030204" pitchFamily="18" charset="0"/>
                                </a:rPr>
                              </m:ctrlPr>
                            </m:dPr>
                            <m:e>
                              <m:r>
                                <a:rPr lang="en-US" altLang="zh-CN" sz="2400" i="1" dirty="0">
                                  <a:latin typeface="Cambria Math" panose="02040503050406030204" pitchFamily="18" charset="0"/>
                                  <a:ea typeface="Cambria Math" panose="02040503050406030204" pitchFamily="18" charset="0"/>
                                </a:rPr>
                                <m:t>𝑉</m:t>
                              </m:r>
                              <m:r>
                                <a:rPr lang="en-US" altLang="zh-CN" sz="2400" i="1" dirty="0" smtClean="0">
                                  <a:latin typeface="Cambria Math" panose="02040503050406030204" pitchFamily="18" charset="0"/>
                                  <a:ea typeface="Cambria Math" panose="02040503050406030204" pitchFamily="18" charset="0"/>
                                </a:rPr>
                                <m:t>−</m:t>
                              </m:r>
                              <m:nary>
                                <m:naryPr>
                                  <m:chr m:val="∑"/>
                                  <m:ctrlPr>
                                    <a:rPr lang="en-US" altLang="zh-CN" sz="2400" i="1" dirty="0" smtClean="0">
                                      <a:latin typeface="Cambria Math" panose="02040503050406030204" pitchFamily="18" charset="0"/>
                                      <a:ea typeface="Cambria Math" panose="02040503050406030204" pitchFamily="18" charset="0"/>
                                    </a:rPr>
                                  </m:ctrlPr>
                                </m:naryPr>
                                <m:sub>
                                  <m:r>
                                    <m:rPr>
                                      <m:brk m:alnAt="23"/>
                                    </m:rPr>
                                    <a:rPr lang="en-US" altLang="zh-CN" sz="2400" i="1" dirty="0">
                                      <a:latin typeface="Cambria Math" panose="02040503050406030204" pitchFamily="18" charset="0"/>
                                      <a:ea typeface="Cambria Math" panose="02040503050406030204" pitchFamily="18" charset="0"/>
                                    </a:rPr>
                                    <m:t>𝑗</m:t>
                                  </m:r>
                                  <m:r>
                                    <a:rPr lang="en-US" altLang="zh-CN" sz="2400" i="1" dirty="0" smtClean="0">
                                      <a:latin typeface="Cambria Math" panose="02040503050406030204" pitchFamily="18" charset="0"/>
                                      <a:ea typeface="Cambria Math" panose="02040503050406030204" pitchFamily="18" charset="0"/>
                                    </a:rPr>
                                    <m:t>=</m:t>
                                  </m:r>
                                  <m:r>
                                    <a:rPr lang="en-US" altLang="zh-CN" sz="2400" b="0" i="1" dirty="0" smtClean="0">
                                      <a:latin typeface="Cambria Math" panose="02040503050406030204" pitchFamily="18" charset="0"/>
                                      <a:ea typeface="Cambria Math" panose="02040503050406030204" pitchFamily="18" charset="0"/>
                                    </a:rPr>
                                    <m:t>1</m:t>
                                  </m:r>
                                </m:sub>
                                <m:sup>
                                  <m:r>
                                    <a:rPr lang="en-US" altLang="zh-CN" sz="2400" i="1" dirty="0">
                                      <a:latin typeface="Cambria Math" panose="02040503050406030204" pitchFamily="18" charset="0"/>
                                      <a:ea typeface="Cambria Math" panose="02040503050406030204" pitchFamily="18" charset="0"/>
                                    </a:rPr>
                                    <m:t>𝑛</m:t>
                                  </m:r>
                                </m:sup>
                                <m:e>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𝑝</m:t>
                                      </m:r>
                                    </m:e>
                                    <m:sub>
                                      <m:r>
                                        <a:rPr lang="en-US" altLang="zh-CN" sz="2400" i="1" dirty="0">
                                          <a:latin typeface="Cambria Math" panose="02040503050406030204" pitchFamily="18" charset="0"/>
                                          <a:ea typeface="Cambria Math" panose="02040503050406030204" pitchFamily="18" charset="0"/>
                                        </a:rPr>
                                        <m:t>𝑗</m:t>
                                      </m:r>
                                    </m:sub>
                                  </m:sSub>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𝑟</m:t>
                                      </m:r>
                                    </m:e>
                                    <m:sub>
                                      <m:r>
                                        <a:rPr lang="en-US" altLang="zh-CN" sz="2400" i="1" dirty="0">
                                          <a:latin typeface="Cambria Math" panose="02040503050406030204" pitchFamily="18" charset="0"/>
                                          <a:ea typeface="Cambria Math" panose="02040503050406030204" pitchFamily="18" charset="0"/>
                                        </a:rPr>
                                        <m:t>𝑗</m:t>
                                      </m:r>
                                    </m:sub>
                                  </m:sSub>
                                </m:e>
                              </m:nary>
                            </m:e>
                          </m:d>
                          <m:r>
                            <a:rPr lang="en-US" altLang="zh-CN" sz="2400" b="0" i="1" dirty="0" smtClean="0">
                              <a:latin typeface="Cambria Math" panose="02040503050406030204" pitchFamily="18" charset="0"/>
                              <a:ea typeface="Cambria Math" panose="02040503050406030204" pitchFamily="18" charset="0"/>
                            </a:rPr>
                            <m:t>/</m:t>
                          </m:r>
                          <m:sSub>
                            <m:sSubPr>
                              <m:ctrlPr>
                                <a:rPr lang="en-US" altLang="zh-CN" sz="2400" b="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𝑝</m:t>
                              </m:r>
                            </m:e>
                            <m:sub>
                              <m:r>
                                <a:rPr lang="en-US" altLang="zh-CN" sz="2400" b="0" i="1" dirty="0" smtClean="0">
                                  <a:latin typeface="Cambria Math" panose="02040503050406030204" pitchFamily="18" charset="0"/>
                                  <a:ea typeface="Cambria Math" panose="02040503050406030204" pitchFamily="18" charset="0"/>
                                </a:rPr>
                                <m:t>𝑖</m:t>
                              </m:r>
                            </m:sub>
                          </m:sSub>
                        </m:e>
                      </m:d>
                    </m:oMath>
                  </m:oMathPara>
                </a14:m>
                <a:endParaRPr lang="en-US" altLang="zh-CN" sz="2400" i="1" dirty="0">
                  <a:latin typeface="华文楷体" panose="02010600040101010101" charset="-122"/>
                  <a:ea typeface="Cambria Math" panose="020405030504060302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该模型具有明确的经济意义。对第</a:t>
                </a:r>
                <a:r>
                  <a:rPr lang="en-US" altLang="zh-CN" sz="2400" dirty="0" err="1">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种商品的需求量包括两部分：一是基本需求量，属于维持基本生活所需；二是总预算扣除对所有商品基本需求支出后的剩余资金中，消费者愿意用于对第</a:t>
                </a:r>
                <a:r>
                  <a:rPr lang="en-US" altLang="zh-CN" sz="2400" dirty="0" err="1">
                    <a:latin typeface="华文楷体" panose="02010600040101010101" charset="-122"/>
                    <a:ea typeface="华文楷体" panose="02010600040101010101" charset="-122"/>
                    <a:cs typeface="华文楷体" panose="02010600040101010101" charset="-122"/>
                  </a:rPr>
                  <a:t>i</a:t>
                </a:r>
                <a:r>
                  <a:rPr lang="zh-CN" altLang="en-US" sz="2400" dirty="0">
                    <a:latin typeface="华文楷体" panose="02010600040101010101" charset="-122"/>
                    <a:ea typeface="华文楷体" panose="02010600040101010101" charset="-122"/>
                    <a:cs typeface="华文楷体" panose="02010600040101010101" charset="-122"/>
                  </a:rPr>
                  <a:t>种商品的追加需求，其与消费者偏好及该类商品价格有关。</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1075824"/>
              </a:xfrm>
              <a:blipFill>
                <a:blip r:embed="rId2"/>
                <a:stretch>
                  <a:fillRect r="-803" b="-351705"/>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18</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二、需求函数模型</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（二）线性支出系统需求函数模型</a:t>
            </a:r>
          </a:p>
        </p:txBody>
      </p:sp>
    </p:spTree>
    <p:extLst>
      <p:ext uri="{BB962C8B-B14F-4D97-AF65-F5344CB8AC3E}">
        <p14:creationId xmlns:p14="http://schemas.microsoft.com/office/powerpoint/2010/main" val="729379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a:t>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a:t>
            </a:r>
            <a:r>
              <a:rPr lang="en-US" altLang="zh-CN" sz="3200" b="1" dirty="0">
                <a:latin typeface="楷体" panose="02010609060101010101" charset="-122"/>
                <a:ea typeface="楷体" panose="02010609060101010101" charset="-122"/>
                <a:cs typeface="楷体" panose="02010609060101010101"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消费需求统计分析概述</a:t>
            </a: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a:t>
            </a:r>
            <a:r>
              <a:rPr lang="en-US" altLang="zh-CN" sz="3200" b="1" dirty="0">
                <a:latin typeface="楷体" panose="02010609060101010101" charset="-122"/>
                <a:ea typeface="楷体" panose="02010609060101010101" charset="-122"/>
                <a:sym typeface="+mn-ea"/>
              </a:rPr>
              <a:t>  </a:t>
            </a:r>
            <a:r>
              <a:rPr lang="zh-CN" altLang="en-US" sz="3200" b="1" dirty="0">
                <a:latin typeface="楷体" panose="02010609060101010101" charset="-122"/>
                <a:ea typeface="楷体" panose="02010609060101010101" charset="-122"/>
                <a:sym typeface="+mn-ea"/>
              </a:rPr>
              <a:t>中国消费规模与结构分析</a:t>
            </a: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a:t>
            </a:r>
            <a:r>
              <a:rPr lang="en-US" altLang="zh-CN" sz="3200" b="1" dirty="0">
                <a:latin typeface="楷体" panose="02010609060101010101" charset="-122"/>
                <a:ea typeface="楷体" panose="02010609060101010101" charset="-122"/>
                <a:sym typeface="+mn-ea"/>
              </a:rPr>
              <a:t>  </a:t>
            </a:r>
            <a:r>
              <a:rPr lang="zh-CN" altLang="en-US" sz="3200" b="1" dirty="0">
                <a:latin typeface="楷体" panose="02010609060101010101" charset="-122"/>
                <a:ea typeface="楷体" panose="02010609060101010101" charset="-122"/>
                <a:sym typeface="+mn-ea"/>
              </a:rPr>
              <a:t>消费需求对经济增长的影响</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a:t>
            </a:r>
            <a:r>
              <a:rPr lang="en-US" altLang="zh-CN" sz="3200" b="1" dirty="0">
                <a:latin typeface="楷体" panose="02010609060101010101" charset="-122"/>
                <a:ea typeface="楷体" panose="02010609060101010101" charset="-122"/>
                <a:sym typeface="+mn-ea"/>
              </a:rPr>
              <a:t>  </a:t>
            </a:r>
            <a:r>
              <a:rPr lang="zh-CN" altLang="en-US" sz="3200" b="1" dirty="0">
                <a:latin typeface="楷体" panose="02010609060101010101" charset="-122"/>
                <a:ea typeface="楷体" panose="02010609060101010101" charset="-122"/>
                <a:sym typeface="+mn-ea"/>
              </a:rPr>
              <a:t>消费需求理论模型比较</a:t>
            </a: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p>
        </p:txBody>
      </p:sp>
      <p:sp>
        <p:nvSpPr>
          <p:cNvPr id="2" name="圆角矩形 10"/>
          <p:cNvSpPr/>
          <p:nvPr/>
        </p:nvSpPr>
        <p:spPr>
          <a:xfrm>
            <a:off x="2647392" y="5416803"/>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第五节</a:t>
            </a:r>
            <a:r>
              <a:rPr lang="en-US" altLang="zh-CN" sz="3200" b="1" dirty="0">
                <a:latin typeface="楷体" panose="02010609060101010101" charset="-122"/>
                <a:ea typeface="楷体" panose="02010609060101010101" charset="-122"/>
                <a:sym typeface="+mn-ea"/>
              </a:rPr>
              <a:t>  </a:t>
            </a:r>
            <a:r>
              <a:rPr lang="zh-CN" altLang="en-US" sz="3200" b="1" dirty="0">
                <a:latin typeface="楷体" panose="02010609060101010101" charset="-122"/>
                <a:ea typeface="楷体" panose="02010609060101010101" charset="-122"/>
                <a:sym typeface="+mn-ea"/>
              </a:rPr>
              <a:t>中国消费规模与结构分析</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估计难题</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spcAft>
                    <a:spcPts val="3000"/>
                  </a:spcAft>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线性支出系统需求函数的待估参数，是基本需求量</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𝑟</m:t>
                        </m:r>
                      </m:e>
                      <m:sub>
                        <m:r>
                          <a:rPr lang="en-US" altLang="zh-CN" sz="2400" i="1">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和边际预算份额</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𝑏</m:t>
                        </m:r>
                      </m:e>
                      <m:sub>
                        <m:r>
                          <a:rPr lang="en-US" altLang="zh-CN" sz="2400" i="1">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 。然而，由于总预算</a:t>
                </a:r>
                <a:r>
                  <a:rPr lang="en-US" altLang="zh-CN" sz="2400" i="1" dirty="0">
                    <a:latin typeface="华文楷体" panose="02010600040101010101" charset="-122"/>
                    <a:ea typeface="华文楷体" panose="02010600040101010101" charset="-122"/>
                    <a:cs typeface="华文楷体" panose="02010600040101010101" charset="-122"/>
                  </a:rPr>
                  <a:t>V</a:t>
                </a:r>
                <a:r>
                  <a:rPr lang="zh-CN" altLang="en-US" sz="2400" dirty="0">
                    <a:latin typeface="华文楷体" panose="02010600040101010101" charset="-122"/>
                    <a:ea typeface="华文楷体" panose="02010600040101010101" charset="-122"/>
                    <a:cs typeface="华文楷体" panose="02010600040101010101" charset="-122"/>
                  </a:rPr>
                  <a:t>是对所有商品的需求支出之和，其属于内生变量，无法外生给出。这一估计难题，严重限制了线性支出系统需求函数的实际应用。</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1075824"/>
              </a:xfrm>
              <a:blipFill>
                <a:blip r:embed="rId2"/>
                <a:stretch>
                  <a:fillRect r="-2623" b="-115909"/>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19</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二、需求函数模型</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（二）线性支出系统需求函数模型</a:t>
            </a:r>
          </a:p>
        </p:txBody>
      </p:sp>
    </p:spTree>
    <p:extLst>
      <p:ext uri="{BB962C8B-B14F-4D97-AF65-F5344CB8AC3E}">
        <p14:creationId xmlns:p14="http://schemas.microsoft.com/office/powerpoint/2010/main" val="2679462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扩展方式</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spcAft>
                    <a:spcPts val="3000"/>
                  </a:spcAft>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为克服线性支出系统需求函数的估计困难，</a:t>
                </a:r>
                <a:r>
                  <a:rPr lang="en-US" altLang="zh-CN" sz="2400" dirty="0" err="1">
                    <a:latin typeface="华文楷体" panose="02010600040101010101" charset="-122"/>
                    <a:ea typeface="华文楷体" panose="02010600040101010101" charset="-122"/>
                    <a:cs typeface="华文楷体" panose="02010600040101010101" charset="-122"/>
                  </a:rPr>
                  <a:t>Liuch</a:t>
                </a:r>
                <a:r>
                  <a:rPr lang="zh-CN" altLang="en-US" sz="2400" dirty="0">
                    <a:latin typeface="华文楷体" panose="02010600040101010101" charset="-122"/>
                    <a:ea typeface="华文楷体" panose="02010600040101010101" charset="-122"/>
                    <a:cs typeface="华文楷体" panose="02010600040101010101" charset="-122"/>
                  </a:rPr>
                  <a:t>对其做出两点修改：一是在 中，以收入</a:t>
                </a:r>
                <a:r>
                  <a:rPr lang="en-US" altLang="zh-CN" sz="2400" dirty="0">
                    <a:latin typeface="华文楷体" panose="02010600040101010101" charset="-122"/>
                    <a:ea typeface="华文楷体" panose="02010600040101010101" charset="-122"/>
                    <a:cs typeface="华文楷体" panose="02010600040101010101" charset="-122"/>
                  </a:rPr>
                  <a:t>Y</a:t>
                </a:r>
                <a:r>
                  <a:rPr lang="zh-CN" altLang="en-US" sz="2400" dirty="0">
                    <a:latin typeface="华文楷体" panose="02010600040101010101" charset="-122"/>
                    <a:ea typeface="华文楷体" panose="02010600040101010101" charset="-122"/>
                    <a:cs typeface="华文楷体" panose="02010600040101010101" charset="-122"/>
                  </a:rPr>
                  <a:t>代替预算</a:t>
                </a:r>
                <a:r>
                  <a:rPr lang="en-US" altLang="zh-CN" sz="2400" dirty="0">
                    <a:latin typeface="华文楷体" panose="02010600040101010101" charset="-122"/>
                    <a:ea typeface="华文楷体" panose="02010600040101010101" charset="-122"/>
                    <a:cs typeface="华文楷体" panose="02010600040101010101" charset="-122"/>
                  </a:rPr>
                  <a:t>V</a:t>
                </a:r>
                <a:r>
                  <a:rPr lang="zh-CN" altLang="en-US" sz="2400" dirty="0">
                    <a:latin typeface="华文楷体" panose="02010600040101010101" charset="-122"/>
                    <a:ea typeface="华文楷体" panose="02010600040101010101" charset="-122"/>
                    <a:cs typeface="华文楷体" panose="02010600040101010101" charset="-122"/>
                  </a:rPr>
                  <a:t>；二是将对</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𝑏</m:t>
                        </m:r>
                      </m:e>
                      <m:sub>
                        <m:r>
                          <a:rPr lang="en-US" altLang="zh-CN" sz="2400" i="1">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的解释，由边际预算份额改为边际消费倾向。至此，形成扩展的线性支出系统需求函数模型（</a:t>
                </a:r>
                <a:r>
                  <a:rPr lang="en-US" altLang="zh-CN" sz="2400" dirty="0">
                    <a:latin typeface="华文楷体" panose="02010600040101010101" charset="-122"/>
                    <a:ea typeface="华文楷体" panose="02010600040101010101" charset="-122"/>
                    <a:cs typeface="华文楷体" panose="02010600040101010101" charset="-122"/>
                  </a:rPr>
                  <a:t>ELES</a:t>
                </a:r>
                <a:r>
                  <a:rPr lang="zh-CN" altLang="en-US" sz="2400" dirty="0">
                    <a:latin typeface="华文楷体" panose="02010600040101010101" charset="-122"/>
                    <a:ea typeface="华文楷体" panose="02010600040101010101" charset="-122"/>
                    <a:cs typeface="华文楷体" panose="02010600040101010101" charset="-122"/>
                  </a:rPr>
                  <a:t>）。其常用形式为：</a:t>
                </a:r>
                <a:endParaRPr lang="en-US" altLang="zh-CN" sz="2400" i="1" dirty="0">
                  <a:latin typeface="Cambria Math" panose="02040503050406030204" pitchFamily="18" charset="0"/>
                  <a:ea typeface="华文楷体" panose="02010600040101010101" charset="-122"/>
                </a:endParaRPr>
              </a:p>
              <a:p>
                <a:pPr fontAlgn="auto">
                  <a:lnSpc>
                    <a:spcPts val="4200"/>
                  </a:lnSpc>
                  <a:spcBef>
                    <a:spcPts val="100"/>
                  </a:spcBef>
                  <a:spcAft>
                    <a:spcPts val="100"/>
                  </a:spcAft>
                  <a:buFontTx/>
                  <a:buNone/>
                </a:pPr>
                <a14:m>
                  <m:oMathPara xmlns:m="http://schemas.openxmlformats.org/officeDocument/2006/math">
                    <m:oMathParaPr>
                      <m:jc m:val="centerGroup"/>
                    </m:oMathParaPr>
                    <m:oMath xmlns:m="http://schemas.openxmlformats.org/officeDocument/2006/math">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𝑉</m:t>
                          </m:r>
                        </m:e>
                        <m:sub>
                          <m:r>
                            <a:rPr lang="en-US" altLang="zh-CN" sz="2400" i="1" dirty="0">
                              <a:latin typeface="Cambria Math" panose="02040503050406030204" pitchFamily="18" charset="0"/>
                              <a:ea typeface="Cambria Math" panose="02040503050406030204" pitchFamily="18" charset="0"/>
                            </a:rPr>
                            <m:t>𝑖</m:t>
                          </m:r>
                        </m:sub>
                      </m:sSub>
                      <m:r>
                        <a:rPr lang="en-US" altLang="zh-CN" sz="2400" i="1" dirty="0" smtClean="0">
                          <a:latin typeface="Cambria Math" panose="02040503050406030204" pitchFamily="18" charset="0"/>
                          <a:ea typeface="Cambria Math" panose="02040503050406030204" pitchFamily="18" charset="0"/>
                        </a:rPr>
                        <m:t>=</m:t>
                      </m:r>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𝑝</m:t>
                          </m:r>
                        </m:e>
                        <m:sub>
                          <m:r>
                            <a:rPr lang="en-US" altLang="zh-CN" sz="2400" i="1" dirty="0">
                              <a:latin typeface="Cambria Math" panose="02040503050406030204" pitchFamily="18" charset="0"/>
                              <a:ea typeface="Cambria Math" panose="02040503050406030204" pitchFamily="18" charset="0"/>
                            </a:rPr>
                            <m:t>𝑖</m:t>
                          </m:r>
                        </m:sub>
                      </m:sSub>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𝑞</m:t>
                          </m:r>
                        </m:e>
                        <m:sub>
                          <m:r>
                            <a:rPr lang="en-US" altLang="zh-CN" sz="2400" i="1" dirty="0">
                              <a:latin typeface="Cambria Math" panose="02040503050406030204" pitchFamily="18" charset="0"/>
                              <a:ea typeface="Cambria Math" panose="02040503050406030204" pitchFamily="18" charset="0"/>
                            </a:rPr>
                            <m:t>𝑖</m:t>
                          </m:r>
                        </m:sub>
                      </m:sSub>
                      <m:r>
                        <a:rPr lang="en-US" altLang="zh-CN" sz="2400" i="1" dirty="0" smtClean="0">
                          <a:latin typeface="Cambria Math" panose="02040503050406030204" pitchFamily="18" charset="0"/>
                          <a:ea typeface="Cambria Math" panose="02040503050406030204" pitchFamily="18" charset="0"/>
                        </a:rPr>
                        <m:t>=</m:t>
                      </m:r>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𝑝</m:t>
                          </m:r>
                        </m:e>
                        <m:sub>
                          <m:r>
                            <a:rPr lang="en-US" altLang="zh-CN" sz="2400" i="1" dirty="0">
                              <a:latin typeface="Cambria Math" panose="02040503050406030204" pitchFamily="18" charset="0"/>
                              <a:ea typeface="Cambria Math" panose="02040503050406030204" pitchFamily="18" charset="0"/>
                            </a:rPr>
                            <m:t>𝑖</m:t>
                          </m:r>
                        </m:sub>
                      </m:sSub>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𝑟</m:t>
                          </m:r>
                        </m:e>
                        <m:sub>
                          <m:r>
                            <a:rPr lang="en-US" altLang="zh-CN" sz="2400" i="1" dirty="0">
                              <a:latin typeface="Cambria Math" panose="02040503050406030204" pitchFamily="18" charset="0"/>
                              <a:ea typeface="Cambria Math" panose="02040503050406030204" pitchFamily="18" charset="0"/>
                            </a:rPr>
                            <m:t>𝑖</m:t>
                          </m:r>
                        </m:sub>
                      </m:sSub>
                      <m:r>
                        <a:rPr lang="en-US" altLang="zh-CN" sz="2400" i="1" dirty="0" smtClean="0">
                          <a:latin typeface="Cambria Math" panose="02040503050406030204" pitchFamily="18" charset="0"/>
                          <a:ea typeface="Cambria Math" panose="02040503050406030204" pitchFamily="18" charset="0"/>
                        </a:rPr>
                        <m:t>+</m:t>
                      </m:r>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𝑏</m:t>
                          </m:r>
                        </m:e>
                        <m:sub>
                          <m:r>
                            <a:rPr lang="en-US" altLang="zh-CN" sz="2400" i="1" dirty="0">
                              <a:latin typeface="Cambria Math" panose="02040503050406030204" pitchFamily="18" charset="0"/>
                              <a:ea typeface="Cambria Math" panose="02040503050406030204" pitchFamily="18" charset="0"/>
                            </a:rPr>
                            <m:t>𝑖</m:t>
                          </m:r>
                        </m:sub>
                      </m:sSub>
                      <m:d>
                        <m:dPr>
                          <m:ctrlPr>
                            <a:rPr lang="en-US" altLang="zh-CN" sz="2400" i="1" dirty="0" smtClean="0">
                              <a:latin typeface="Cambria Math" panose="02040503050406030204" pitchFamily="18" charset="0"/>
                              <a:ea typeface="Cambria Math" panose="02040503050406030204" pitchFamily="18" charset="0"/>
                            </a:rPr>
                          </m:ctrlPr>
                        </m:dPr>
                        <m:e>
                          <m:r>
                            <a:rPr lang="en-US" altLang="zh-CN" sz="2400" i="1" dirty="0">
                              <a:latin typeface="Cambria Math" panose="02040503050406030204" pitchFamily="18" charset="0"/>
                              <a:ea typeface="Cambria Math" panose="02040503050406030204" pitchFamily="18" charset="0"/>
                            </a:rPr>
                            <m:t>𝑌</m:t>
                          </m:r>
                          <m:r>
                            <a:rPr lang="en-US" altLang="zh-CN" sz="2400" i="1" dirty="0" smtClean="0">
                              <a:latin typeface="Cambria Math" panose="02040503050406030204" pitchFamily="18" charset="0"/>
                              <a:ea typeface="Cambria Math" panose="02040503050406030204" pitchFamily="18" charset="0"/>
                            </a:rPr>
                            <m:t>−</m:t>
                          </m:r>
                          <m:nary>
                            <m:naryPr>
                              <m:chr m:val="∑"/>
                              <m:ctrlPr>
                                <a:rPr lang="en-US" altLang="zh-CN" sz="2400" i="1" dirty="0" smtClean="0">
                                  <a:latin typeface="Cambria Math" panose="02040503050406030204" pitchFamily="18" charset="0"/>
                                  <a:ea typeface="Cambria Math" panose="02040503050406030204" pitchFamily="18" charset="0"/>
                                </a:rPr>
                              </m:ctrlPr>
                            </m:naryPr>
                            <m:sub>
                              <m:r>
                                <m:rPr>
                                  <m:brk m:alnAt="23"/>
                                </m:rPr>
                                <a:rPr lang="en-US" altLang="zh-CN" sz="2400" i="1" dirty="0">
                                  <a:latin typeface="Cambria Math" panose="02040503050406030204" pitchFamily="18" charset="0"/>
                                  <a:ea typeface="Cambria Math" panose="02040503050406030204" pitchFamily="18" charset="0"/>
                                </a:rPr>
                                <m:t>𝑗</m:t>
                              </m:r>
                              <m:r>
                                <a:rPr lang="en-US" altLang="zh-CN" sz="2400" i="1" dirty="0" smtClean="0">
                                  <a:latin typeface="Cambria Math" panose="02040503050406030204" pitchFamily="18" charset="0"/>
                                  <a:ea typeface="Cambria Math" panose="02040503050406030204" pitchFamily="18" charset="0"/>
                                </a:rPr>
                                <m:t>=</m:t>
                              </m:r>
                              <m:r>
                                <a:rPr lang="en-US" altLang="zh-CN" sz="2400" b="0" i="1" dirty="0" smtClean="0">
                                  <a:latin typeface="Cambria Math" panose="02040503050406030204" pitchFamily="18" charset="0"/>
                                  <a:ea typeface="Cambria Math" panose="02040503050406030204" pitchFamily="18" charset="0"/>
                                </a:rPr>
                                <m:t>1</m:t>
                              </m:r>
                            </m:sub>
                            <m:sup>
                              <m:r>
                                <a:rPr lang="en-US" altLang="zh-CN" sz="2400" i="1" dirty="0">
                                  <a:latin typeface="Cambria Math" panose="02040503050406030204" pitchFamily="18" charset="0"/>
                                  <a:ea typeface="Cambria Math" panose="02040503050406030204" pitchFamily="18" charset="0"/>
                                </a:rPr>
                                <m:t>𝑛</m:t>
                              </m:r>
                            </m:sup>
                            <m:e>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𝑝</m:t>
                                  </m:r>
                                </m:e>
                                <m:sub>
                                  <m:r>
                                    <a:rPr lang="en-US" altLang="zh-CN" sz="2400" i="1" dirty="0">
                                      <a:latin typeface="Cambria Math" panose="02040503050406030204" pitchFamily="18" charset="0"/>
                                      <a:ea typeface="Cambria Math" panose="02040503050406030204" pitchFamily="18" charset="0"/>
                                    </a:rPr>
                                    <m:t>𝑗</m:t>
                                  </m:r>
                                </m:sub>
                              </m:sSub>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𝑟</m:t>
                                  </m:r>
                                </m:e>
                                <m:sub>
                                  <m:r>
                                    <a:rPr lang="en-US" altLang="zh-CN" sz="2400" i="1" dirty="0">
                                      <a:latin typeface="Cambria Math" panose="02040503050406030204" pitchFamily="18" charset="0"/>
                                      <a:ea typeface="Cambria Math" panose="02040503050406030204" pitchFamily="18" charset="0"/>
                                    </a:rPr>
                                    <m:t>𝑗</m:t>
                                  </m:r>
                                </m:sub>
                              </m:sSub>
                            </m:e>
                          </m:nary>
                        </m:e>
                      </m:d>
                      <m:r>
                        <a:rPr lang="en-US" altLang="zh-CN" sz="2400" i="1" dirty="0" smtClean="0">
                          <a:latin typeface="Cambria Math" panose="02040503050406030204" pitchFamily="18" charset="0"/>
                          <a:ea typeface="Cambria Math" panose="02040503050406030204" pitchFamily="18" charset="0"/>
                        </a:rPr>
                        <m:t>=</m:t>
                      </m:r>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𝑎</m:t>
                          </m:r>
                        </m:e>
                        <m:sub>
                          <m:r>
                            <a:rPr lang="en-US" altLang="zh-CN" sz="2400" i="1" dirty="0">
                              <a:latin typeface="Cambria Math" panose="02040503050406030204" pitchFamily="18" charset="0"/>
                              <a:ea typeface="Cambria Math" panose="02040503050406030204" pitchFamily="18" charset="0"/>
                            </a:rPr>
                            <m:t>𝑖</m:t>
                          </m:r>
                        </m:sub>
                      </m:sSub>
                      <m:r>
                        <a:rPr lang="en-US" altLang="zh-CN" sz="2400" i="1" dirty="0">
                          <a:latin typeface="Cambria Math" panose="02040503050406030204" pitchFamily="18" charset="0"/>
                          <a:ea typeface="Cambria Math" panose="02040503050406030204" pitchFamily="18" charset="0"/>
                        </a:rPr>
                        <m:t>+</m:t>
                      </m:r>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𝑏</m:t>
                          </m:r>
                        </m:e>
                        <m:sub>
                          <m:r>
                            <a:rPr lang="en-US" altLang="zh-CN" sz="2400" i="1" dirty="0">
                              <a:latin typeface="Cambria Math" panose="02040503050406030204" pitchFamily="18" charset="0"/>
                              <a:ea typeface="Cambria Math" panose="02040503050406030204" pitchFamily="18" charset="0"/>
                            </a:rPr>
                            <m:t>𝑖</m:t>
                          </m:r>
                        </m:sub>
                      </m:sSub>
                      <m:d>
                        <m:dPr>
                          <m:ctrlPr>
                            <a:rPr lang="en-US" altLang="zh-CN" sz="2400" i="1" dirty="0" smtClean="0">
                              <a:latin typeface="Cambria Math" panose="02040503050406030204" pitchFamily="18" charset="0"/>
                              <a:ea typeface="Cambria Math" panose="02040503050406030204" pitchFamily="18" charset="0"/>
                            </a:rPr>
                          </m:ctrlPr>
                        </m:dPr>
                        <m:e>
                          <m:r>
                            <a:rPr lang="en-US" altLang="zh-CN" sz="2400" i="1" dirty="0">
                              <a:latin typeface="Cambria Math" panose="02040503050406030204" pitchFamily="18" charset="0"/>
                              <a:ea typeface="Cambria Math" panose="02040503050406030204" pitchFamily="18" charset="0"/>
                            </a:rPr>
                            <m:t>𝑌</m:t>
                          </m:r>
                          <m:r>
                            <a:rPr lang="en-US" altLang="zh-CN" sz="2400" i="1" dirty="0" smtClean="0">
                              <a:latin typeface="Cambria Math" panose="02040503050406030204" pitchFamily="18" charset="0"/>
                              <a:ea typeface="Cambria Math" panose="02040503050406030204" pitchFamily="18" charset="0"/>
                            </a:rPr>
                            <m:t>−</m:t>
                          </m:r>
                          <m:nary>
                            <m:naryPr>
                              <m:chr m:val="∑"/>
                              <m:ctrlPr>
                                <a:rPr lang="en-US" altLang="zh-CN" sz="2400" i="1" dirty="0" smtClean="0">
                                  <a:latin typeface="Cambria Math" panose="02040503050406030204" pitchFamily="18" charset="0"/>
                                  <a:ea typeface="Cambria Math" panose="02040503050406030204" pitchFamily="18" charset="0"/>
                                </a:rPr>
                              </m:ctrlPr>
                            </m:naryPr>
                            <m:sub>
                              <m:r>
                                <m:rPr>
                                  <m:brk m:alnAt="23"/>
                                </m:rPr>
                                <a:rPr lang="en-US" altLang="zh-CN" sz="2400" i="1" dirty="0">
                                  <a:latin typeface="Cambria Math" panose="02040503050406030204" pitchFamily="18" charset="0"/>
                                  <a:ea typeface="Cambria Math" panose="02040503050406030204" pitchFamily="18" charset="0"/>
                                </a:rPr>
                                <m:t>𝑗</m:t>
                              </m:r>
                              <m:r>
                                <a:rPr lang="en-US" altLang="zh-CN" sz="2400" i="1" dirty="0" smtClean="0">
                                  <a:latin typeface="Cambria Math" panose="02040503050406030204" pitchFamily="18" charset="0"/>
                                  <a:ea typeface="Cambria Math" panose="02040503050406030204" pitchFamily="18" charset="0"/>
                                </a:rPr>
                                <m:t>=</m:t>
                              </m:r>
                              <m:r>
                                <a:rPr lang="en-US" altLang="zh-CN" sz="2400" b="0" i="1" dirty="0" smtClean="0">
                                  <a:latin typeface="Cambria Math" panose="02040503050406030204" pitchFamily="18" charset="0"/>
                                  <a:ea typeface="Cambria Math" panose="02040503050406030204" pitchFamily="18" charset="0"/>
                                </a:rPr>
                                <m:t>1</m:t>
                              </m:r>
                            </m:sub>
                            <m:sup>
                              <m:r>
                                <a:rPr lang="en-US" altLang="zh-CN" sz="2400" i="1" dirty="0">
                                  <a:latin typeface="Cambria Math" panose="02040503050406030204" pitchFamily="18" charset="0"/>
                                  <a:ea typeface="Cambria Math" panose="02040503050406030204" pitchFamily="18" charset="0"/>
                                </a:rPr>
                                <m:t>𝑛</m:t>
                              </m:r>
                            </m:sup>
                            <m:e>
                              <m:sSub>
                                <m:sSubPr>
                                  <m:ctrlPr>
                                    <a:rPr lang="en-US" altLang="zh-CN" sz="2400" i="1" dirty="0" smtClean="0">
                                      <a:latin typeface="Cambria Math" panose="02040503050406030204" pitchFamily="18" charset="0"/>
                                      <a:ea typeface="Cambria Math" panose="02040503050406030204" pitchFamily="18" charset="0"/>
                                    </a:rPr>
                                  </m:ctrlPr>
                                </m:sSubPr>
                                <m:e>
                                  <m:r>
                                    <a:rPr lang="en-US" altLang="zh-CN" sz="2400" i="1" dirty="0">
                                      <a:latin typeface="Cambria Math" panose="02040503050406030204" pitchFamily="18" charset="0"/>
                                      <a:ea typeface="Cambria Math" panose="02040503050406030204" pitchFamily="18" charset="0"/>
                                    </a:rPr>
                                    <m:t>𝑎</m:t>
                                  </m:r>
                                </m:e>
                                <m:sub>
                                  <m:r>
                                    <a:rPr lang="en-US" altLang="zh-CN" sz="2400" i="1" dirty="0">
                                      <a:latin typeface="Cambria Math" panose="02040503050406030204" pitchFamily="18" charset="0"/>
                                      <a:ea typeface="Cambria Math" panose="02040503050406030204" pitchFamily="18" charset="0"/>
                                    </a:rPr>
                                    <m:t>𝑗</m:t>
                                  </m:r>
                                </m:sub>
                              </m:sSub>
                            </m:e>
                          </m:nary>
                        </m:e>
                      </m:d>
                    </m:oMath>
                  </m:oMathPara>
                </a14:m>
                <a:endParaRPr lang="en-US" altLang="zh-CN" sz="2400" i="1" dirty="0">
                  <a:latin typeface="华文楷体" panose="02010600040101010101" charset="-122"/>
                  <a:ea typeface="Cambria Math" panose="020405030504060302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该模型的待估参数为基本需求量</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𝑎</m:t>
                        </m:r>
                      </m:e>
                      <m:sub>
                        <m:r>
                          <a:rPr lang="en-US" altLang="zh-CN" sz="2400" i="1">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和边际消费倾向</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𝑏</m:t>
                        </m:r>
                      </m:e>
                      <m:sub>
                        <m:r>
                          <a:rPr lang="en-US" altLang="zh-CN" sz="2400" i="1">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。根据经济理论，待估参数应满足：一是</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𝑎</m:t>
                        </m:r>
                      </m:e>
                      <m:sub>
                        <m:r>
                          <a:rPr lang="en-US" altLang="zh-CN" sz="2400" i="1">
                            <a:latin typeface="Cambria Math" panose="02040503050406030204" pitchFamily="18" charset="0"/>
                            <a:ea typeface="华文楷体" panose="02010600040101010101" charset="-122"/>
                          </a:rPr>
                          <m:t>𝑖</m:t>
                        </m:r>
                      </m:sub>
                    </m:sSub>
                    <m:r>
                      <a:rPr lang="en-US" altLang="zh-CN" sz="2400" i="1" smtClean="0">
                        <a:latin typeface="Cambria Math" panose="02040503050406030204" pitchFamily="18" charset="0"/>
                        <a:ea typeface="Cambria Math" panose="02040503050406030204" pitchFamily="18" charset="0"/>
                      </a:rPr>
                      <m:t>&gt;</m:t>
                    </m:r>
                    <m:r>
                      <a:rPr lang="en-US" altLang="zh-CN" sz="2400" b="0" i="1" smtClean="0">
                        <a:latin typeface="Cambria Math" panose="02040503050406030204" pitchFamily="18" charset="0"/>
                        <a:ea typeface="Cambria Math" panose="02040503050406030204" pitchFamily="18" charset="0"/>
                      </a:rPr>
                      <m:t>0</m:t>
                    </m:r>
                  </m:oMath>
                </a14:m>
                <a:r>
                  <a:rPr lang="zh-CN" altLang="en-US" sz="2400" dirty="0">
                    <a:latin typeface="华文楷体" panose="02010600040101010101" charset="-122"/>
                    <a:ea typeface="华文楷体" panose="02010600040101010101" charset="-122"/>
                    <a:cs typeface="华文楷体" panose="02010600040101010101" charset="-122"/>
                  </a:rPr>
                  <a:t>，即所有消费品都是好商品，基本需求为正值；二是</a:t>
                </a:r>
                <a14:m>
                  <m:oMath xmlns:m="http://schemas.openxmlformats.org/officeDocument/2006/math">
                    <m:r>
                      <a:rPr lang="en-US" altLang="zh-CN" sz="2400" b="0" i="1" smtClean="0">
                        <a:latin typeface="Cambria Math" panose="02040503050406030204" pitchFamily="18" charset="0"/>
                        <a:ea typeface="华文楷体" panose="02010600040101010101" charset="-122"/>
                        <a:cs typeface="华文楷体" panose="02010600040101010101" charset="-122"/>
                      </a:rPr>
                      <m:t>0</m:t>
                    </m:r>
                    <m:r>
                      <a:rPr lang="en-US" altLang="zh-CN" sz="2400" b="0" i="1" smtClean="0">
                        <a:latin typeface="Cambria Math" panose="02040503050406030204" pitchFamily="18" charset="0"/>
                        <a:ea typeface="Cambria Math" panose="02040503050406030204" pitchFamily="18" charset="0"/>
                        <a:cs typeface="华文楷体" panose="02010600040101010101" charset="-122"/>
                      </a:rPr>
                      <m:t>≤</m:t>
                    </m:r>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𝑏</m:t>
                        </m:r>
                      </m:e>
                      <m:sub>
                        <m:r>
                          <a:rPr lang="en-US" altLang="zh-CN" sz="2400" i="1">
                            <a:latin typeface="Cambria Math" panose="02040503050406030204" pitchFamily="18" charset="0"/>
                            <a:ea typeface="Cambria Math" panose="02040503050406030204" pitchFamily="18" charset="0"/>
                          </a:rPr>
                          <m:t>𝑖</m:t>
                        </m:r>
                      </m:sub>
                    </m:sSub>
                    <m:r>
                      <a:rPr lang="en-US" altLang="zh-CN" sz="2400" b="0" i="1" smtClean="0">
                        <a:latin typeface="Cambria Math" panose="02040503050406030204" pitchFamily="18" charset="0"/>
                        <a:ea typeface="Cambria Math" panose="02040503050406030204" pitchFamily="18" charset="0"/>
                      </a:rPr>
                      <m:t>&lt;1</m:t>
                    </m:r>
                  </m:oMath>
                </a14:m>
                <a:r>
                  <a:rPr lang="zh-CN" altLang="en-US" sz="2400" i="1"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，即任意商品的边际消费倾向非负，且小于</a:t>
                </a:r>
                <a:r>
                  <a:rPr lang="en-US" altLang="zh-CN" sz="2400" dirty="0">
                    <a:latin typeface="华文楷体" panose="02010600040101010101" charset="-122"/>
                    <a:ea typeface="华文楷体" panose="02010600040101010101" charset="-122"/>
                    <a:cs typeface="华文楷体" panose="02010600040101010101" charset="-122"/>
                  </a:rPr>
                  <a:t>1</a:t>
                </a:r>
                <a:r>
                  <a:rPr lang="zh-CN" altLang="en-US" sz="2400" dirty="0">
                    <a:latin typeface="华文楷体" panose="02010600040101010101" charset="-122"/>
                    <a:ea typeface="华文楷体" panose="02010600040101010101" charset="-122"/>
                    <a:cs typeface="华文楷体" panose="02010600040101010101" charset="-122"/>
                  </a:rPr>
                  <a:t>；三是</a:t>
                </a:r>
                <a14:m>
                  <m:oMath xmlns:m="http://schemas.openxmlformats.org/officeDocument/2006/math">
                    <m:nary>
                      <m:naryPr>
                        <m:chr m:val="∑"/>
                        <m:limLoc m:val="subSup"/>
                        <m:ctrlPr>
                          <a:rPr lang="zh-CN" altLang="en-US" sz="2400" i="1" smtClean="0">
                            <a:latin typeface="Cambria Math" panose="02040503050406030204" pitchFamily="18" charset="0"/>
                            <a:ea typeface="华文楷体" panose="02010600040101010101" charset="-122"/>
                          </a:rPr>
                        </m:ctrlPr>
                      </m:naryPr>
                      <m:sub>
                        <m:r>
                          <m:rPr>
                            <m:brk m:alnAt="25"/>
                          </m:rPr>
                          <a:rPr lang="en-US" altLang="zh-CN" sz="2400" i="1">
                            <a:latin typeface="Cambria Math" panose="02040503050406030204" pitchFamily="18" charset="0"/>
                            <a:ea typeface="华文楷体" panose="02010600040101010101" charset="-122"/>
                          </a:rPr>
                          <m:t>𝑗</m:t>
                        </m:r>
                      </m:sub>
                      <m:sup>
                        <m:r>
                          <a:rPr lang="en-US" altLang="zh-CN" sz="2400" b="0" i="1" smtClean="0">
                            <a:solidFill>
                              <a:schemeClr val="bg1"/>
                            </a:solidFill>
                            <a:latin typeface="Cambria Math" panose="02040503050406030204" pitchFamily="18" charset="0"/>
                            <a:ea typeface="华文楷体" panose="02010600040101010101" charset="-122"/>
                          </a:rPr>
                          <m:t>0</m:t>
                        </m:r>
                      </m:sup>
                      <m:e>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𝑏</m:t>
                            </m:r>
                          </m:e>
                          <m:sub>
                            <m:r>
                              <a:rPr lang="en-US" altLang="zh-CN" sz="2400" i="1">
                                <a:latin typeface="Cambria Math" panose="02040503050406030204" pitchFamily="18" charset="0"/>
                                <a:ea typeface="华文楷体" panose="02010600040101010101" charset="-122"/>
                              </a:rPr>
                              <m:t>𝑗</m:t>
                            </m:r>
                          </m:sub>
                        </m:sSub>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e>
                    </m:nary>
                  </m:oMath>
                </a14:m>
                <a:r>
                  <a:rPr lang="zh-CN" altLang="en-US" sz="2400" dirty="0">
                    <a:latin typeface="华文楷体" panose="02010600040101010101" charset="-122"/>
                    <a:ea typeface="华文楷体" panose="02010600040101010101" charset="-122"/>
                    <a:cs typeface="华文楷体" panose="02010600040101010101" charset="-122"/>
                  </a:rPr>
                  <a:t>，即允许部分收入不用于追加消费。可以根据上述条件，对模型估计结果实施经济意义检验。</a:t>
                </a: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1075824"/>
              </a:xfrm>
              <a:blipFill>
                <a:blip r:embed="rId2"/>
                <a:stretch>
                  <a:fillRect r="-3480" b="-401136"/>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20</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二、需求函数模型</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（三）扩展的线性支出系统需求函数模型</a:t>
            </a:r>
          </a:p>
        </p:txBody>
      </p:sp>
    </p:spTree>
    <p:extLst>
      <p:ext uri="{BB962C8B-B14F-4D97-AF65-F5344CB8AC3E}">
        <p14:creationId xmlns:p14="http://schemas.microsoft.com/office/powerpoint/2010/main" val="31557330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估计方法</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其是关于参数的非线性模型，且无法通过简单方法转化为参数线性函数。对其而言，理论性质较好的估计方法为非线性联立方程模型的完全信息最大似然法。但方法过于复杂，明显超出本科阶段学习范围，本书不做介绍。</a:t>
                </a:r>
                <a:endParaRPr lang="en-US" altLang="zh-CN" sz="2400" i="1" dirty="0">
                  <a:latin typeface="华文楷体" panose="02010600040101010101" charset="-122"/>
                  <a:ea typeface="Cambria Math" panose="020405030504060302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此情况下迭代法最为实用。基本思路为：将公式用两种不同的线性形式表达，并将参数分为</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𝑟</m:t>
                        </m:r>
                      </m:e>
                      <m:sub>
                        <m:r>
                          <a:rPr lang="en-US" altLang="zh-CN" sz="2400" i="1">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和</a:t>
                </a:r>
                <a14:m>
                  <m:oMath xmlns:m="http://schemas.openxmlformats.org/officeDocument/2006/math">
                    <m:sSub>
                      <m:sSubPr>
                        <m:ctrlPr>
                          <a:rPr lang="en-US" altLang="zh-CN" sz="2400" i="1" dirty="0" smtClean="0">
                            <a:latin typeface="Cambria Math" panose="02040503050406030204" pitchFamily="18" charset="0"/>
                            <a:ea typeface="华文楷体" panose="02010600040101010101" charset="-122"/>
                          </a:rPr>
                        </m:ctrlPr>
                      </m:sSubPr>
                      <m:e>
                        <m:r>
                          <a:rPr lang="en-US" altLang="zh-CN" sz="2400" i="1" dirty="0">
                            <a:latin typeface="Cambria Math" panose="02040503050406030204" pitchFamily="18" charset="0"/>
                            <a:ea typeface="华文楷体" panose="02010600040101010101" charset="-122"/>
                          </a:rPr>
                          <m:t>𝑏</m:t>
                        </m:r>
                      </m:e>
                      <m:sub>
                        <m:r>
                          <a:rPr lang="en-US" altLang="zh-CN" sz="2400" i="1" dirty="0">
                            <a:latin typeface="Cambria Math" panose="02040503050406030204" pitchFamily="18" charset="0"/>
                            <a:ea typeface="华文楷体" panose="02010600040101010101" charset="-122"/>
                          </a:rPr>
                          <m:t>𝑖</m:t>
                        </m:r>
                      </m:sub>
                    </m:sSub>
                  </m:oMath>
                </a14:m>
                <a:r>
                  <a:rPr lang="zh-CN" altLang="en-US" sz="2400" dirty="0">
                    <a:latin typeface="华文楷体" panose="02010600040101010101" charset="-122"/>
                    <a:ea typeface="华文楷体" panose="02010600040101010101" charset="-122"/>
                    <a:cs typeface="华文楷体" panose="02010600040101010101" charset="-122"/>
                  </a:rPr>
                  <a:t>两组；每种形式的方程都仅包含一组待估参数，可采用单方程线性模型的估计方法；然后将估计结果代入另一种形式，估计其余参数；并循环往复，直至参数估计值收敛为止。若所用数据类型为截面数据，可假设同一截面上对不同收入而言商品的价格相同，据其对模型简化，直接采用</a:t>
                </a:r>
                <a:r>
                  <a:rPr lang="en-US" altLang="zh-CN" sz="2400" dirty="0">
                    <a:latin typeface="华文楷体" panose="02010600040101010101" charset="-122"/>
                    <a:ea typeface="华文楷体" panose="02010600040101010101" charset="-122"/>
                    <a:cs typeface="华文楷体" panose="02010600040101010101" charset="-122"/>
                  </a:rPr>
                  <a:t>OLS</a:t>
                </a:r>
                <a:r>
                  <a:rPr lang="zh-CN" altLang="en-US" sz="2400" dirty="0">
                    <a:latin typeface="华文楷体" panose="02010600040101010101" charset="-122"/>
                    <a:ea typeface="华文楷体" panose="02010600040101010101" charset="-122"/>
                    <a:cs typeface="华文楷体" panose="02010600040101010101" charset="-122"/>
                  </a:rPr>
                  <a:t>进行估计。方法存在两个缺点：一是价格假设很难与实际完全相符，二是不能用于价格弹性的分析。</a:t>
                </a: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1075824"/>
              </a:xfrm>
              <a:blipFill>
                <a:blip r:embed="rId2"/>
                <a:stretch>
                  <a:fillRect r="-803" b="-414205"/>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21</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二、需求函数模型</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（三）扩展的线性支出系统需求函数模型</a:t>
            </a:r>
          </a:p>
        </p:txBody>
      </p:sp>
    </p:spTree>
    <p:extLst>
      <p:ext uri="{BB962C8B-B14F-4D97-AF65-F5344CB8AC3E}">
        <p14:creationId xmlns:p14="http://schemas.microsoft.com/office/powerpoint/2010/main" val="822386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22</a:t>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第三节</a:t>
            </a:r>
            <a:r>
              <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  </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中国消费规模与结构分析</a:t>
            </a:r>
          </a:p>
        </p:txBody>
      </p:sp>
      <p:sp>
        <p:nvSpPr>
          <p:cNvPr id="13" name="Rectangle 9"/>
          <p:cNvSpPr txBox="1">
            <a:spLocks noChangeArrowheads="1"/>
          </p:cNvSpPr>
          <p:nvPr/>
        </p:nvSpPr>
        <p:spPr>
          <a:xfrm>
            <a:off x="1992769" y="2295460"/>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一、消费规模与结构变动理论</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二、中国最终消费规模统计分析</a:t>
            </a: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三、中国最终消费结构统计分析</a:t>
            </a:r>
            <a:endParaRPr lang="en-US" altLang="zh-CN" sz="3600" b="1" dirty="0">
              <a:solidFill>
                <a:srgbClr val="0070C0"/>
              </a:solidFill>
              <a:latin typeface="楷体" panose="02010609060101010101" charset="-122"/>
              <a:ea typeface="楷体" panose="02010609060101010101" charset="-122"/>
              <a:sym typeface="+mn-ea"/>
            </a:endParaRPr>
          </a:p>
        </p:txBody>
      </p:sp>
      <p:sp>
        <p:nvSpPr>
          <p:cNvPr id="2" name="矩形 1"/>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a:ln>
                  <a:noFill/>
                </a:ln>
              </a:rPr>
              <a:t>宏观经济监测统计分析</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23</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二、中国最终消费规模统计分析</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（一）最终消费规模</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096000" y="1764633"/>
            <a:ext cx="5982762" cy="3235628"/>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3813673"/>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改革开放以来，随着</a:t>
            </a:r>
            <a:r>
              <a:rPr lang="en-US" altLang="zh-CN" sz="2400" dirty="0">
                <a:latin typeface="华文楷体" panose="02010600040101010101" charset="-122"/>
                <a:ea typeface="华文楷体" panose="02010600040101010101" charset="-122"/>
              </a:rPr>
              <a:t>GDP</a:t>
            </a:r>
            <a:r>
              <a:rPr lang="zh-CN" altLang="en-US" sz="2400" dirty="0">
                <a:latin typeface="华文楷体" panose="02010600040101010101" charset="-122"/>
                <a:ea typeface="华文楷体" panose="02010600040101010101" charset="-122"/>
              </a:rPr>
              <a:t>和国民收入的持续快速增长，我国最终消费显著提升。</a:t>
            </a:r>
            <a:r>
              <a:rPr lang="en-US" altLang="zh-CN" sz="2400" dirty="0">
                <a:latin typeface="华文楷体" panose="02010600040101010101" charset="-122"/>
                <a:ea typeface="华文楷体" panose="02010600040101010101" charset="-122"/>
              </a:rPr>
              <a:t>1980-2023</a:t>
            </a:r>
            <a:r>
              <a:rPr lang="zh-CN" altLang="en-US" sz="2400" dirty="0">
                <a:latin typeface="华文楷体" panose="02010600040101010101" charset="-122"/>
                <a:ea typeface="华文楷体" panose="02010600040101010101" charset="-122"/>
              </a:rPr>
              <a:t>年，按现价计算增长了约</a:t>
            </a:r>
            <a:r>
              <a:rPr lang="en-US" altLang="zh-CN" sz="2400" dirty="0">
                <a:latin typeface="华文楷体" panose="02010600040101010101" charset="-122"/>
                <a:ea typeface="华文楷体" panose="02010600040101010101" charset="-122"/>
              </a:rPr>
              <a:t>235</a:t>
            </a:r>
            <a:r>
              <a:rPr lang="zh-CN" altLang="en-US" sz="2400" dirty="0">
                <a:latin typeface="华文楷体" panose="02010600040101010101" charset="-122"/>
                <a:ea typeface="华文楷体" panose="02010600040101010101" charset="-122"/>
              </a:rPr>
              <a:t>倍，剔除物价因素后实际增长约</a:t>
            </a:r>
            <a:r>
              <a:rPr lang="en-US" altLang="zh-CN" sz="2400" dirty="0">
                <a:latin typeface="华文楷体" panose="02010600040101010101" charset="-122"/>
                <a:ea typeface="华文楷体" panose="02010600040101010101" charset="-122"/>
              </a:rPr>
              <a:t>35.5</a:t>
            </a:r>
            <a:r>
              <a:rPr lang="zh-CN" altLang="en-US" sz="2400" dirty="0">
                <a:latin typeface="华文楷体" panose="02010600040101010101" charset="-122"/>
                <a:ea typeface="华文楷体" panose="02010600040101010101" charset="-122"/>
              </a:rPr>
              <a:t>倍，按照可比价格计算，这一时期我国最终消费年均增长率达</a:t>
            </a:r>
            <a:r>
              <a:rPr lang="en-US" altLang="zh-CN" sz="2400" dirty="0">
                <a:latin typeface="华文楷体" panose="02010600040101010101" charset="-122"/>
                <a:ea typeface="华文楷体" panose="02010600040101010101" charset="-122"/>
              </a:rPr>
              <a:t>8.73%</a:t>
            </a:r>
            <a:r>
              <a:rPr lang="zh-CN" altLang="en-US" sz="2400" dirty="0">
                <a:latin typeface="华文楷体" panose="02010600040101010101" charset="-122"/>
                <a:ea typeface="华文楷体" panose="02010600040101010101" charset="-122"/>
              </a:rPr>
              <a:t>。</a:t>
            </a:r>
          </a:p>
        </p:txBody>
      </p:sp>
    </p:spTree>
    <p:extLst>
      <p:ext uri="{BB962C8B-B14F-4D97-AF65-F5344CB8AC3E}">
        <p14:creationId xmlns:p14="http://schemas.microsoft.com/office/powerpoint/2010/main" val="6235856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24</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二、中国最终消费规模统计分析</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（一）最终消费规模</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481012" y="1764633"/>
            <a:ext cx="5340396" cy="3235628"/>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4352282"/>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图</a:t>
            </a:r>
            <a:r>
              <a:rPr lang="en-US" altLang="zh-CN" sz="2400" dirty="0">
                <a:latin typeface="华文楷体" panose="02010600040101010101" charset="-122"/>
                <a:ea typeface="华文楷体" panose="02010600040101010101" charset="-122"/>
              </a:rPr>
              <a:t>7-1</a:t>
            </a:r>
            <a:r>
              <a:rPr lang="zh-CN" altLang="en-US" sz="2400" dirty="0">
                <a:latin typeface="华文楷体" panose="02010600040101010101" charset="-122"/>
                <a:ea typeface="华文楷体" panose="02010600040101010101" charset="-122"/>
              </a:rPr>
              <a:t>显示，改革开放初期（</a:t>
            </a:r>
            <a:r>
              <a:rPr lang="en-US" altLang="zh-CN" sz="2400" dirty="0">
                <a:latin typeface="华文楷体" panose="02010600040101010101" charset="-122"/>
                <a:ea typeface="华文楷体" panose="02010600040101010101" charset="-122"/>
              </a:rPr>
              <a:t>1978—1992</a:t>
            </a:r>
            <a:r>
              <a:rPr lang="zh-CN" altLang="en-US" sz="2400" dirty="0">
                <a:latin typeface="华文楷体" panose="02010600040101010101" charset="-122"/>
                <a:ea typeface="华文楷体" panose="02010600040101010101" charset="-122"/>
              </a:rPr>
              <a:t>年）我国最终消费率低于主要发达国家，但接近亚洲平均水平。进入</a:t>
            </a:r>
            <a:r>
              <a:rPr lang="en-US" altLang="zh-CN" sz="2400" dirty="0">
                <a:latin typeface="华文楷体" panose="02010600040101010101" charset="-122"/>
                <a:ea typeface="华文楷体" panose="02010600040101010101" charset="-122"/>
              </a:rPr>
              <a:t>21</a:t>
            </a:r>
            <a:r>
              <a:rPr lang="zh-CN" altLang="en-US" sz="2400" dirty="0">
                <a:latin typeface="华文楷体" panose="02010600040101010101" charset="-122"/>
                <a:ea typeface="华文楷体" panose="02010600040101010101" charset="-122"/>
              </a:rPr>
              <a:t>世纪后，消费率明显下降，</a:t>
            </a:r>
            <a:r>
              <a:rPr lang="en-US" altLang="zh-CN" sz="2400" dirty="0">
                <a:latin typeface="华文楷体" panose="02010600040101010101" charset="-122"/>
                <a:ea typeface="华文楷体" panose="02010600040101010101" charset="-122"/>
              </a:rPr>
              <a:t>2010</a:t>
            </a:r>
            <a:r>
              <a:rPr lang="zh-CN" altLang="en-US" sz="2400" dirty="0">
                <a:latin typeface="华文楷体" panose="02010600040101010101" charset="-122"/>
                <a:ea typeface="华文楷体" panose="02010600040101010101" charset="-122"/>
              </a:rPr>
              <a:t>年一度低于</a:t>
            </a:r>
            <a:r>
              <a:rPr lang="en-US" altLang="zh-CN" sz="2400" dirty="0">
                <a:latin typeface="华文楷体" panose="02010600040101010101" charset="-122"/>
                <a:ea typeface="华文楷体" panose="02010600040101010101" charset="-122"/>
              </a:rPr>
              <a:t>50%</a:t>
            </a:r>
            <a:r>
              <a:rPr lang="zh-CN" altLang="en-US" sz="2400" dirty="0">
                <a:latin typeface="华文楷体" panose="02010600040101010101" charset="-122"/>
                <a:ea typeface="华文楷体" panose="02010600040101010101" charset="-122"/>
              </a:rPr>
              <a:t>，此后缓慢回升，</a:t>
            </a:r>
            <a:r>
              <a:rPr lang="en-US" altLang="zh-CN" sz="2400" dirty="0">
                <a:latin typeface="华文楷体" panose="02010600040101010101" charset="-122"/>
                <a:ea typeface="华文楷体" panose="02010600040101010101" charset="-122"/>
              </a:rPr>
              <a:t>2016</a:t>
            </a:r>
            <a:r>
              <a:rPr lang="zh-CN" altLang="en-US" sz="2400" dirty="0">
                <a:latin typeface="华文楷体" panose="02010600040101010101" charset="-122"/>
                <a:ea typeface="华文楷体" panose="02010600040101010101" charset="-122"/>
              </a:rPr>
              <a:t>年后稳定在约</a:t>
            </a:r>
            <a:r>
              <a:rPr lang="en-US" altLang="zh-CN" sz="2400" dirty="0">
                <a:latin typeface="华文楷体" panose="02010600040101010101" charset="-122"/>
                <a:ea typeface="华文楷体" panose="02010600040101010101" charset="-122"/>
              </a:rPr>
              <a:t>55%</a:t>
            </a:r>
            <a:r>
              <a:rPr lang="zh-CN" altLang="en-US" sz="2400" dirty="0">
                <a:latin typeface="华文楷体" panose="02010600040101010101" charset="-122"/>
                <a:ea typeface="华文楷体" panose="02010600040101010101" charset="-122"/>
              </a:rPr>
              <a:t>。边际消费倾向的变化趋势相似，但年度波动较大。</a:t>
            </a: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1340167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25</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二、中国最终消费规模统计分析</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（一）最终消费规模</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733378" y="1764633"/>
            <a:ext cx="4835663" cy="3235628"/>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5429500"/>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改革开放以来，我国城乡居民消费水平大幅提升。</a:t>
            </a:r>
            <a:r>
              <a:rPr lang="en-US" altLang="zh-CN" sz="2400" dirty="0">
                <a:latin typeface="华文楷体" panose="02010600040101010101" charset="-122"/>
                <a:ea typeface="华文楷体" panose="02010600040101010101" charset="-122"/>
              </a:rPr>
              <a:t>1978-2013</a:t>
            </a:r>
            <a:r>
              <a:rPr lang="zh-CN" altLang="en-US" sz="2400" dirty="0">
                <a:latin typeface="华文楷体" panose="02010600040101010101" charset="-122"/>
                <a:ea typeface="华文楷体" panose="02010600040101010101" charset="-122"/>
              </a:rPr>
              <a:t>年，扣除物价因素后，城镇居民实际消费增长</a:t>
            </a:r>
            <a:r>
              <a:rPr lang="en-US" altLang="zh-CN" sz="2400" dirty="0">
                <a:latin typeface="华文楷体" panose="02010600040101010101" charset="-122"/>
                <a:ea typeface="华文楷体" panose="02010600040101010101" charset="-122"/>
              </a:rPr>
              <a:t>14.1</a:t>
            </a:r>
            <a:r>
              <a:rPr lang="zh-CN" altLang="en-US" sz="2400" dirty="0">
                <a:latin typeface="华文楷体" panose="02010600040101010101" charset="-122"/>
                <a:ea typeface="华文楷体" panose="02010600040101010101" charset="-122"/>
              </a:rPr>
              <a:t>倍，农村居民增长</a:t>
            </a:r>
            <a:r>
              <a:rPr lang="en-US" altLang="zh-CN" sz="2400" dirty="0">
                <a:latin typeface="华文楷体" panose="02010600040101010101" charset="-122"/>
                <a:ea typeface="华文楷体" panose="02010600040101010101" charset="-122"/>
              </a:rPr>
              <a:t>20.7</a:t>
            </a:r>
            <a:r>
              <a:rPr lang="zh-CN" altLang="en-US" sz="2400" dirty="0">
                <a:latin typeface="华文楷体" panose="02010600040101010101" charset="-122"/>
                <a:ea typeface="华文楷体" panose="02010600040101010101" charset="-122"/>
              </a:rPr>
              <a:t>倍。</a:t>
            </a:r>
            <a:r>
              <a:rPr lang="en-US" altLang="zh-CN" sz="2400" dirty="0">
                <a:latin typeface="华文楷体" panose="02010600040101010101" charset="-122"/>
                <a:ea typeface="华文楷体" panose="02010600040101010101" charset="-122"/>
              </a:rPr>
              <a:t>1978-1985</a:t>
            </a:r>
            <a:r>
              <a:rPr lang="zh-CN" altLang="en-US" sz="2400" dirty="0">
                <a:latin typeface="华文楷体" panose="02010600040101010101" charset="-122"/>
                <a:ea typeface="华文楷体" panose="02010600040101010101" charset="-122"/>
              </a:rPr>
              <a:t>年因农村率先改革差距缩小；</a:t>
            </a:r>
            <a:r>
              <a:rPr lang="en-US" altLang="zh-CN" sz="2400" dirty="0">
                <a:latin typeface="华文楷体" panose="02010600040101010101" charset="-122"/>
                <a:ea typeface="华文楷体" panose="02010600040101010101" charset="-122"/>
              </a:rPr>
              <a:t>1986-1995</a:t>
            </a:r>
            <a:r>
              <a:rPr lang="zh-CN" altLang="en-US" sz="2400" dirty="0">
                <a:latin typeface="华文楷体" panose="02010600040101010101" charset="-122"/>
                <a:ea typeface="华文楷体" panose="02010600040101010101" charset="-122"/>
              </a:rPr>
              <a:t>年城市改革加快，差距扩大至</a:t>
            </a:r>
            <a:r>
              <a:rPr lang="en-US" altLang="zh-CN" sz="2400" dirty="0">
                <a:latin typeface="华文楷体" panose="02010600040101010101" charset="-122"/>
                <a:ea typeface="华文楷体" panose="02010600040101010101" charset="-122"/>
              </a:rPr>
              <a:t>3.5</a:t>
            </a:r>
            <a:r>
              <a:rPr lang="zh-CN" altLang="en-US" sz="2400" dirty="0">
                <a:latin typeface="华文楷体" panose="02010600040101010101" charset="-122"/>
                <a:ea typeface="华文楷体" panose="02010600040101010101" charset="-122"/>
              </a:rPr>
              <a:t>倍以上；</a:t>
            </a:r>
            <a:r>
              <a:rPr lang="en-US" altLang="zh-CN" sz="2400" dirty="0">
                <a:latin typeface="华文楷体" panose="02010600040101010101" charset="-122"/>
                <a:ea typeface="华文楷体" panose="02010600040101010101" charset="-122"/>
              </a:rPr>
              <a:t>1996-2010</a:t>
            </a:r>
            <a:r>
              <a:rPr lang="zh-CN" altLang="en-US" sz="2400" dirty="0">
                <a:latin typeface="华文楷体" panose="02010600040101010101" charset="-122"/>
                <a:ea typeface="华文楷体" panose="02010600040101010101" charset="-122"/>
              </a:rPr>
              <a:t>年差距维持高位；</a:t>
            </a:r>
            <a:r>
              <a:rPr lang="en-US" altLang="zh-CN" sz="2400" dirty="0">
                <a:latin typeface="华文楷体" panose="02010600040101010101" charset="-122"/>
                <a:ea typeface="华文楷体" panose="02010600040101010101" charset="-122"/>
              </a:rPr>
              <a:t>2011</a:t>
            </a:r>
            <a:r>
              <a:rPr lang="zh-CN" altLang="en-US" sz="2400" dirty="0">
                <a:latin typeface="华文楷体" panose="02010600040101010101" charset="-122"/>
                <a:ea typeface="华文楷体" panose="02010600040101010101" charset="-122"/>
              </a:rPr>
              <a:t>年以来，差距持续缩小，目前已降至</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倍以下，达到历史最佳水平。</a:t>
            </a: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40807255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5543550"/>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为揭示我国城乡居民消费水平的变动成因，可按如下方式进行因素分解：</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r>
                        <a:rPr lang="en-US" altLang="zh-CN" sz="2400" i="1" smtClean="0">
                          <a:latin typeface="Cambria Math" panose="02040503050406030204" pitchFamily="18" charset="0"/>
                          <a:ea typeface="Cambria Math" panose="02040503050406030204" pitchFamily="18" charset="0"/>
                          <a:cs typeface="华文楷体" panose="02010600040101010101" charset="-122"/>
                        </a:rPr>
                        <m:t>∆</m:t>
                      </m:r>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𝐶</m:t>
                          </m:r>
                        </m:e>
                        <m:sub>
                          <m:r>
                            <a:rPr lang="en-US" altLang="zh-CN" sz="2400" i="1">
                              <a:latin typeface="Cambria Math" panose="02040503050406030204" pitchFamily="18" charset="0"/>
                              <a:ea typeface="Cambria Math" panose="02040503050406030204" pitchFamily="18" charset="0"/>
                            </a:rPr>
                            <m:t>𝑡</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𝐶</m:t>
                          </m:r>
                        </m:e>
                        <m:sub>
                          <m:r>
                            <a:rPr lang="en-US" altLang="zh-CN" sz="2400" i="1">
                              <a:latin typeface="Cambria Math" panose="02040503050406030204" pitchFamily="18" charset="0"/>
                              <a:ea typeface="Cambria Math" panose="02040503050406030204" pitchFamily="18" charset="0"/>
                            </a:rPr>
                            <m:t>𝑡</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𝐶</m:t>
                          </m:r>
                        </m:e>
                        <m:sub>
                          <m:r>
                            <a:rPr lang="en-US" altLang="zh-CN" sz="2400" i="1">
                              <a:latin typeface="Cambria Math" panose="02040503050406030204" pitchFamily="18" charset="0"/>
                              <a:ea typeface="Cambria Math" panose="02040503050406030204" pitchFamily="18" charset="0"/>
                            </a:rPr>
                            <m:t>𝑡</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𝑌</m:t>
                          </m:r>
                        </m:e>
                        <m:sub>
                          <m:r>
                            <a:rPr lang="en-US" altLang="zh-CN" sz="2400" i="1">
                              <a:latin typeface="Cambria Math" panose="02040503050406030204" pitchFamily="18" charset="0"/>
                              <a:ea typeface="Cambria Math" panose="02040503050406030204" pitchFamily="18" charset="0"/>
                            </a:rPr>
                            <m:t>𝑡</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𝑐</m:t>
                          </m:r>
                        </m:e>
                        <m:sub>
                          <m:r>
                            <a:rPr lang="en-US" altLang="zh-CN" sz="2400" i="1">
                              <a:latin typeface="Cambria Math" panose="02040503050406030204" pitchFamily="18" charset="0"/>
                              <a:ea typeface="Cambria Math" panose="02040503050406030204" pitchFamily="18" charset="0"/>
                            </a:rPr>
                            <m:t>𝑡</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𝑐</m:t>
                          </m:r>
                        </m:e>
                        <m:sub>
                          <m:r>
                            <a:rPr lang="en-US" altLang="zh-CN" sz="2400" i="1">
                              <a:latin typeface="Cambria Math" panose="02040503050406030204" pitchFamily="18" charset="0"/>
                              <a:ea typeface="Cambria Math" panose="02040503050406030204" pitchFamily="18" charset="0"/>
                            </a:rPr>
                            <m:t>𝑡</m:t>
                          </m:r>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𝑌</m:t>
                          </m:r>
                        </m:e>
                        <m:sub>
                          <m:r>
                            <a:rPr lang="en-US" altLang="zh-CN" sz="2400" i="1">
                              <a:latin typeface="Cambria Math" panose="02040503050406030204" pitchFamily="18" charset="0"/>
                              <a:ea typeface="Cambria Math" panose="02040503050406030204" pitchFamily="18" charset="0"/>
                            </a:rPr>
                            <m:t>𝑡</m:t>
                          </m:r>
                        </m:sub>
                      </m:sSub>
                      <m:r>
                        <a:rPr lang="en-US" altLang="zh-CN" sz="2400" i="1" smtClean="0">
                          <a:latin typeface="Cambria Math" panose="02040503050406030204" pitchFamily="18" charset="0"/>
                          <a:ea typeface="Cambria Math" panose="02040503050406030204" pitchFamily="18" charset="0"/>
                        </a:rPr>
                        <m:t>=∆</m:t>
                      </m:r>
                      <m:r>
                        <a:rPr lang="en-US" altLang="zh-CN" sz="2400" b="0" i="1" smtClean="0">
                          <a:latin typeface="Cambria Math" panose="02040503050406030204" pitchFamily="18" charset="0"/>
                          <a:ea typeface="Cambria Math" panose="02040503050406030204" pitchFamily="18" charset="0"/>
                        </a:rPr>
                        <m:t>1+∆2</m:t>
                      </m:r>
                    </m:oMath>
                  </m:oMathPara>
                </a14:m>
                <a:endParaRPr lang="en-US" altLang="zh-CN" sz="2400" i="1" dirty="0">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其中，</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𝐶</m:t>
                        </m:r>
                      </m:e>
                      <m:sub>
                        <m:r>
                          <a:rPr lang="en-US" altLang="zh-CN" sz="2400" i="1">
                            <a:latin typeface="Cambria Math" panose="02040503050406030204" pitchFamily="18" charset="0"/>
                            <a:ea typeface="华文楷体" panose="02010600040101010101" charset="-122"/>
                          </a:rPr>
                          <m:t>𝑡</m:t>
                        </m:r>
                      </m:sub>
                    </m:sSub>
                  </m:oMath>
                </a14:m>
                <a:r>
                  <a:rPr lang="zh-CN" altLang="en-US" sz="2400" dirty="0">
                    <a:latin typeface="华文楷体" panose="02010600040101010101" charset="-122"/>
                    <a:ea typeface="华文楷体" panose="02010600040101010101" charset="-122"/>
                    <a:cs typeface="华文楷体" panose="02010600040101010101" charset="-122"/>
                  </a:rPr>
                  <a:t>和</a:t>
                </a:r>
                <a14:m>
                  <m:oMath xmlns:m="http://schemas.openxmlformats.org/officeDocument/2006/math">
                    <m:sSub>
                      <m:sSubPr>
                        <m:ctrlPr>
                          <a:rPr lang="en-US" altLang="zh-CN" sz="2400" i="1" dirty="0" smtClean="0">
                            <a:latin typeface="Cambria Math" panose="02040503050406030204" pitchFamily="18" charset="0"/>
                            <a:ea typeface="华文楷体" panose="02010600040101010101" charset="-122"/>
                          </a:rPr>
                        </m:ctrlPr>
                      </m:sSubPr>
                      <m:e>
                        <m:r>
                          <a:rPr lang="en-US" altLang="zh-CN" sz="2400" i="1" dirty="0">
                            <a:latin typeface="Cambria Math" panose="02040503050406030204" pitchFamily="18" charset="0"/>
                            <a:ea typeface="华文楷体" panose="02010600040101010101" charset="-122"/>
                          </a:rPr>
                          <m:t>𝑌</m:t>
                        </m:r>
                      </m:e>
                      <m:sub>
                        <m:r>
                          <a:rPr lang="en-US" altLang="zh-CN" sz="2400" i="1" dirty="0">
                            <a:latin typeface="Cambria Math" panose="02040503050406030204" pitchFamily="18" charset="0"/>
                            <a:ea typeface="华文楷体" panose="02010600040101010101" charset="-122"/>
                          </a:rPr>
                          <m:t>𝑡</m:t>
                        </m:r>
                      </m:sub>
                    </m:sSub>
                  </m:oMath>
                </a14:m>
                <a:r>
                  <a:rPr lang="zh-CN" altLang="en-US" sz="2400" dirty="0">
                    <a:latin typeface="华文楷体" panose="02010600040101010101" charset="-122"/>
                    <a:ea typeface="华文楷体" panose="02010600040101010101" charset="-122"/>
                    <a:cs typeface="华文楷体" panose="02010600040101010101" charset="-122"/>
                  </a:rPr>
                  <a:t>分别为</a:t>
                </a:r>
                <a:r>
                  <a:rPr lang="en-US" altLang="zh-CN" sz="2400" dirty="0">
                    <a:latin typeface="华文楷体" panose="02010600040101010101" charset="-122"/>
                    <a:ea typeface="华文楷体" panose="02010600040101010101" charset="-122"/>
                    <a:cs typeface="华文楷体" panose="02010600040101010101" charset="-122"/>
                  </a:rPr>
                  <a:t>t</a:t>
                </a:r>
                <a:r>
                  <a:rPr lang="zh-CN" altLang="en-US" sz="2400" dirty="0">
                    <a:latin typeface="华文楷体" panose="02010600040101010101" charset="-122"/>
                    <a:ea typeface="华文楷体" panose="02010600040101010101" charset="-122"/>
                    <a:cs typeface="华文楷体" panose="02010600040101010101" charset="-122"/>
                  </a:rPr>
                  <a:t>期的人均消费和人均可支配收入，</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en-US" altLang="zh-CN" sz="2400" i="1">
                            <a:latin typeface="Cambria Math" panose="02040503050406030204" pitchFamily="18" charset="0"/>
                            <a:ea typeface="华文楷体" panose="02010600040101010101" charset="-122"/>
                          </a:rPr>
                          <m:t>𝑐</m:t>
                        </m:r>
                      </m:e>
                      <m:sub>
                        <m:r>
                          <a:rPr lang="en-US" altLang="zh-CN" sz="2400" i="1">
                            <a:latin typeface="Cambria Math" panose="02040503050406030204" pitchFamily="18" charset="0"/>
                            <a:ea typeface="华文楷体" panose="02010600040101010101" charset="-122"/>
                          </a:rPr>
                          <m:t>𝑡</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𝐶</m:t>
                        </m:r>
                      </m:e>
                      <m:sub>
                        <m:r>
                          <a:rPr lang="en-US" altLang="zh-CN" sz="2400" i="1">
                            <a:latin typeface="Cambria Math" panose="02040503050406030204" pitchFamily="18" charset="0"/>
                            <a:ea typeface="Cambria Math" panose="02040503050406030204" pitchFamily="18" charset="0"/>
                          </a:rPr>
                          <m:t>𝑡</m:t>
                        </m:r>
                      </m:sub>
                    </m:sSub>
                    <m:r>
                      <a:rPr lang="en-US" altLang="zh-CN" sz="2400" b="0" i="1" smtClean="0">
                        <a:latin typeface="Cambria Math" panose="02040503050406030204" pitchFamily="18" charset="0"/>
                        <a:ea typeface="Cambria Math" panose="02040503050406030204" pitchFamily="18" charset="0"/>
                      </a:rPr>
                      <m:t>/</m:t>
                    </m:r>
                    <m:sSub>
                      <m:sSubPr>
                        <m:ctrlPr>
                          <a:rPr lang="en-US" altLang="zh-CN" sz="2400" b="0" i="1" smtClean="0">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𝑌</m:t>
                        </m:r>
                      </m:e>
                      <m:sub>
                        <m:r>
                          <a:rPr lang="en-US" altLang="zh-CN" sz="2400" i="1">
                            <a:latin typeface="Cambria Math" panose="02040503050406030204" pitchFamily="18" charset="0"/>
                            <a:ea typeface="Cambria Math" panose="02040503050406030204" pitchFamily="18" charset="0"/>
                          </a:rPr>
                          <m:t>𝑡</m:t>
                        </m:r>
                      </m:sub>
                    </m:sSub>
                  </m:oMath>
                </a14:m>
                <a:r>
                  <a:rPr lang="zh-CN" altLang="en-US" sz="2400" dirty="0">
                    <a:latin typeface="华文楷体" panose="02010600040101010101" charset="-122"/>
                    <a:ea typeface="华文楷体" panose="02010600040101010101" charset="-122"/>
                    <a:cs typeface="华文楷体" panose="02010600040101010101" charset="-122"/>
                  </a:rPr>
                  <a:t>为平均消费倾向，</a:t>
                </a:r>
                <a14:m>
                  <m:oMath xmlns:m="http://schemas.openxmlformats.org/officeDocument/2006/math">
                    <m:r>
                      <a:rPr lang="zh-CN" altLang="en-US" sz="2400" i="1" smtClean="0">
                        <a:latin typeface="Cambria Math" panose="02040503050406030204" pitchFamily="18" charset="0"/>
                        <a:ea typeface="华文楷体" panose="02010600040101010101" charset="-122"/>
                        <a:cs typeface="华文楷体" panose="02010600040101010101" charset="-122"/>
                      </a:rPr>
                      <m:t>∆</m:t>
                    </m:r>
                  </m:oMath>
                </a14:m>
                <a:r>
                  <a:rPr lang="zh-CN" altLang="en-US" sz="2400" dirty="0">
                    <a:latin typeface="华文楷体" panose="02010600040101010101" charset="-122"/>
                    <a:ea typeface="华文楷体" panose="02010600040101010101" charset="-122"/>
                    <a:cs typeface="华文楷体" panose="02010600040101010101" charset="-122"/>
                  </a:rPr>
                  <a:t>代表一阶差分。根据该分解式，∆𝐶ₜ可拆解为两部分：一是由消费倾向变化引起的消费增量（∆₁），反映居民消费意愿或消费心理的变化；二是由可支配收入变化带来的消费增量（∆₂），体现收入增长对消费水平的直接推动作用。通过这一分解，可以更清晰地识别消费增长的主要来源及其变化特征。</a:t>
                </a:r>
              </a:p>
              <a:p>
                <a:pPr algn="just" fontAlgn="auto">
                  <a:lnSpc>
                    <a:spcPts val="4200"/>
                  </a:lnSpc>
                  <a:spcBef>
                    <a:spcPts val="0"/>
                  </a:spcBef>
                  <a:buFontTx/>
                  <a:buNone/>
                </a:pPr>
                <a:endParaRPr lang="en-US" altLang="zh-CN" sz="2400" dirty="0">
                  <a:latin typeface="华文楷体" panose="02010600040101010101" charset="-122"/>
                  <a:ea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5543550"/>
              </a:xfrm>
              <a:blipFill>
                <a:blip r:embed="rId2"/>
                <a:stretch>
                  <a:fillRect r="-803"/>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26</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二、中国最终消费规模统计分析</a:t>
            </a:r>
          </a:p>
        </p:txBody>
      </p:sp>
      <p:sp>
        <p:nvSpPr>
          <p:cNvPr id="3" name="文本框 2"/>
          <p:cNvSpPr txBox="1"/>
          <p:nvPr/>
        </p:nvSpPr>
        <p:spPr>
          <a:xfrm>
            <a:off x="516255" y="771208"/>
            <a:ext cx="5080000" cy="677108"/>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（二）消费水平变动成因</a:t>
            </a:r>
          </a:p>
        </p:txBody>
      </p:sp>
    </p:spTree>
    <p:extLst>
      <p:ext uri="{BB962C8B-B14F-4D97-AF65-F5344CB8AC3E}">
        <p14:creationId xmlns:p14="http://schemas.microsoft.com/office/powerpoint/2010/main" val="13150202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27</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二、中国最终消费规模统计分析</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（二）消费水平变动成因</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223394" y="2111948"/>
            <a:ext cx="5855368" cy="3065313"/>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4890891"/>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表</a:t>
            </a:r>
            <a:r>
              <a:rPr lang="en-US" altLang="zh-CN" sz="2400" dirty="0">
                <a:latin typeface="华文楷体" panose="02010600040101010101" charset="-122"/>
                <a:ea typeface="华文楷体" panose="02010600040101010101" charset="-122"/>
              </a:rPr>
              <a:t>7-2</a:t>
            </a:r>
            <a:r>
              <a:rPr lang="zh-CN" altLang="en-US" sz="2400" dirty="0">
                <a:latin typeface="华文楷体" panose="02010600040101010101" charset="-122"/>
                <a:ea typeface="华文楷体" panose="02010600040101010101" charset="-122"/>
              </a:rPr>
              <a:t>显示城乡居民人均消费总体保持增长，可支配收入是主要推动因素；受消费倾向整体下降影响，其贡献多为负。受疫情冲击，城镇消费下降主要因消费倾向下滑（由</a:t>
            </a:r>
            <a:r>
              <a:rPr lang="en-US" altLang="zh-CN" sz="2400" dirty="0">
                <a:latin typeface="华文楷体" panose="02010600040101010101" charset="-122"/>
                <a:ea typeface="华文楷体" panose="02010600040101010101" charset="-122"/>
              </a:rPr>
              <a:t>0.66</a:t>
            </a:r>
            <a:r>
              <a:rPr lang="zh-CN" altLang="en-US" sz="2400" dirty="0">
                <a:latin typeface="华文楷体" panose="02010600040101010101" charset="-122"/>
                <a:ea typeface="华文楷体" panose="02010600040101010101" charset="-122"/>
              </a:rPr>
              <a:t>降至</a:t>
            </a:r>
            <a:r>
              <a:rPr lang="en-US" altLang="zh-CN" sz="2400" dirty="0">
                <a:latin typeface="华文楷体" panose="02010600040101010101" charset="-122"/>
                <a:ea typeface="华文楷体" panose="02010600040101010101" charset="-122"/>
              </a:rPr>
              <a:t>0.62</a:t>
            </a:r>
            <a:r>
              <a:rPr lang="zh-CN" altLang="en-US" sz="2400" dirty="0">
                <a:latin typeface="华文楷体" panose="02010600040101010101" charset="-122"/>
                <a:ea typeface="华文楷体" panose="02010600040101010101" charset="-122"/>
              </a:rPr>
              <a:t>），尽管收入仍有促进作用，但总体消费受倾向变化主导。除收入和消费倾向外，价格、产业结构、制度及消费观念等因素也会影响居民消费。</a:t>
            </a:r>
          </a:p>
        </p:txBody>
      </p:sp>
    </p:spTree>
    <p:extLst>
      <p:ext uri="{BB962C8B-B14F-4D97-AF65-F5344CB8AC3E}">
        <p14:creationId xmlns:p14="http://schemas.microsoft.com/office/powerpoint/2010/main" val="8163666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28</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三、中国最终消费结构统计分析</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（一）最终消费主体结构</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096000" y="2570501"/>
            <a:ext cx="5982762" cy="1623892"/>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3813673"/>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最终消费的主体结构反映了居民消费与政府消费在</a:t>
            </a:r>
            <a:r>
              <a:rPr lang="en-US" altLang="zh-CN" sz="2400" dirty="0">
                <a:latin typeface="华文楷体" panose="02010600040101010101" charset="-122"/>
                <a:ea typeface="华文楷体" panose="02010600040101010101" charset="-122"/>
              </a:rPr>
              <a:t>GDP</a:t>
            </a:r>
            <a:r>
              <a:rPr lang="zh-CN" altLang="en-US" sz="2400" dirty="0">
                <a:latin typeface="华文楷体" panose="02010600040101010101" charset="-122"/>
                <a:ea typeface="华文楷体" panose="02010600040101010101" charset="-122"/>
              </a:rPr>
              <a:t>最终使用中的比例关系。表</a:t>
            </a:r>
            <a:r>
              <a:rPr lang="en-US" altLang="zh-CN" sz="2400" dirty="0">
                <a:latin typeface="华文楷体" panose="02010600040101010101" charset="-122"/>
                <a:ea typeface="华文楷体" panose="02010600040101010101" charset="-122"/>
              </a:rPr>
              <a:t>7-3</a:t>
            </a:r>
            <a:r>
              <a:rPr lang="zh-CN" altLang="en-US" sz="2400" dirty="0">
                <a:latin typeface="华文楷体" panose="02010600040101010101" charset="-122"/>
                <a:ea typeface="华文楷体" panose="02010600040101010101" charset="-122"/>
              </a:rPr>
              <a:t>显示，</a:t>
            </a:r>
            <a:r>
              <a:rPr lang="en-US" altLang="zh-CN" sz="2400" dirty="0">
                <a:latin typeface="华文楷体" panose="02010600040101010101" charset="-122"/>
                <a:ea typeface="华文楷体" panose="02010600040101010101" charset="-122"/>
              </a:rPr>
              <a:t>1978—2023</a:t>
            </a:r>
            <a:r>
              <a:rPr lang="zh-CN" altLang="en-US" sz="2400" dirty="0">
                <a:latin typeface="华文楷体" panose="02010600040101010101" charset="-122"/>
                <a:ea typeface="华文楷体" panose="02010600040101010101" charset="-122"/>
              </a:rPr>
              <a:t>年居民消费增长</a:t>
            </a:r>
            <a:r>
              <a:rPr lang="en-US" altLang="zh-CN" sz="2400" dirty="0">
                <a:latin typeface="华文楷体" panose="02010600040101010101" charset="-122"/>
                <a:ea typeface="华文楷体" panose="02010600040101010101" charset="-122"/>
              </a:rPr>
              <a:t>279</a:t>
            </a:r>
            <a:r>
              <a:rPr lang="zh-CN" altLang="en-US" sz="2400" dirty="0">
                <a:latin typeface="华文楷体" panose="02010600040101010101" charset="-122"/>
                <a:ea typeface="华文楷体" panose="02010600040101010101" charset="-122"/>
              </a:rPr>
              <a:t>倍，政府消费增长</a:t>
            </a:r>
            <a:r>
              <a:rPr lang="en-US" altLang="zh-CN" sz="2400" dirty="0">
                <a:latin typeface="华文楷体" panose="02010600040101010101" charset="-122"/>
                <a:ea typeface="华文楷体" panose="02010600040101010101" charset="-122"/>
              </a:rPr>
              <a:t>438</a:t>
            </a:r>
            <a:r>
              <a:rPr lang="zh-CN" altLang="en-US" sz="2400" dirty="0">
                <a:latin typeface="华文楷体" panose="02010600040101010101" charset="-122"/>
                <a:ea typeface="华文楷体" panose="02010600040101010101" charset="-122"/>
              </a:rPr>
              <a:t>倍，二者均持续上升，说明政府支出扩大、公共服务增强，同时居民生活水平和消费能力显著提高。</a:t>
            </a:r>
          </a:p>
        </p:txBody>
      </p:sp>
    </p:spTree>
    <p:extLst>
      <p:ext uri="{BB962C8B-B14F-4D97-AF65-F5344CB8AC3E}">
        <p14:creationId xmlns:p14="http://schemas.microsoft.com/office/powerpoint/2010/main" val="1830973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algn="ctr" fontAlgn="auto">
              <a:lnSpc>
                <a:spcPct val="150000"/>
              </a:lnSpc>
              <a:buClrTx/>
              <a:buSzTx/>
              <a:buFontTx/>
            </a:pP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消费需求统计分析概述</a:t>
            </a: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a:t>
            </a:fld>
            <a:endParaRPr lang="zh-CN" altLang="en-US" sz="2000" dirty="0">
              <a:solidFill>
                <a:schemeClr val="tx1"/>
              </a:solidFill>
            </a:endParaRPr>
          </a:p>
        </p:txBody>
      </p:sp>
      <p:sp>
        <p:nvSpPr>
          <p:cNvPr id="5" name="Rectangle 9"/>
          <p:cNvSpPr txBox="1">
            <a:spLocks noChangeArrowheads="1"/>
          </p:cNvSpPr>
          <p:nvPr/>
        </p:nvSpPr>
        <p:spPr>
          <a:xfrm>
            <a:off x="1934980" y="3674606"/>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一、消费需求概念</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二、消费需求理论</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三、消费需求其他影响因素</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rPr>
              <a:t>四</a:t>
            </a:r>
            <a:r>
              <a:rPr lang="zh-CN" altLang="zh-SG" sz="3600" b="1" dirty="0">
                <a:solidFill>
                  <a:srgbClr val="0070C0"/>
                </a:solidFill>
                <a:latin typeface="楷体" panose="02010609060101010101" charset="-122"/>
                <a:ea typeface="楷体" panose="02010609060101010101" charset="-122"/>
              </a:rPr>
              <a:t>、</a:t>
            </a:r>
            <a:r>
              <a:rPr lang="zh-CN" altLang="en-US" sz="3600" b="1" dirty="0">
                <a:solidFill>
                  <a:srgbClr val="0070C0"/>
                </a:solidFill>
                <a:latin typeface="楷体" panose="02010609060101010101" charset="-122"/>
                <a:ea typeface="楷体" panose="02010609060101010101" charset="-122"/>
              </a:rPr>
              <a:t>消费需求统计分析内容</a:t>
            </a:r>
            <a:endParaRPr lang="zh-SG" altLang="zh-SG" sz="3600" b="1" dirty="0">
              <a:solidFill>
                <a:srgbClr val="0070C0"/>
              </a:solidFill>
              <a:latin typeface="楷体" panose="02010609060101010101" charset="-122"/>
              <a:ea typeface="楷体" panose="02010609060101010101" charset="-122"/>
            </a:endParaRPr>
          </a:p>
          <a:p>
            <a:pPr algn="l">
              <a:lnSpc>
                <a:spcPct val="150000"/>
              </a:lnSpc>
            </a:pP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a:p>
            <a:pPr algn="l">
              <a:lnSpc>
                <a:spcPct val="150000"/>
              </a:lnSpc>
            </a:pP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29</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三、中国最终消费结构统计分析</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（一）最终消费主体结构</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754011" y="1764633"/>
            <a:ext cx="4794398" cy="3235628"/>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4352282"/>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图</a:t>
            </a:r>
            <a:r>
              <a:rPr lang="en-US" altLang="zh-CN" sz="2400" dirty="0">
                <a:latin typeface="华文楷体" panose="02010600040101010101" charset="-122"/>
                <a:ea typeface="华文楷体" panose="02010600040101010101" charset="-122"/>
              </a:rPr>
              <a:t>7-3</a:t>
            </a:r>
            <a:r>
              <a:rPr lang="zh-CN" altLang="en-US" sz="2400" dirty="0">
                <a:latin typeface="华文楷体" panose="02010600040101010101" charset="-122"/>
                <a:ea typeface="华文楷体" panose="02010600040101010101" charset="-122"/>
              </a:rPr>
              <a:t>显示，因政府消费增速较快，居民消费比重总体下降。</a:t>
            </a:r>
            <a:r>
              <a:rPr lang="en-US" altLang="zh-CN" sz="2400" dirty="0">
                <a:latin typeface="华文楷体" panose="02010600040101010101" charset="-122"/>
                <a:ea typeface="华文楷体" panose="02010600040101010101" charset="-122"/>
              </a:rPr>
              <a:t>1978—1998</a:t>
            </a:r>
            <a:r>
              <a:rPr lang="zh-CN" altLang="en-US" sz="2400" dirty="0">
                <a:latin typeface="华文楷体" panose="02010600040101010101" charset="-122"/>
                <a:ea typeface="华文楷体" panose="02010600040101010101" charset="-122"/>
              </a:rPr>
              <a:t>年间波动于</a:t>
            </a:r>
            <a:r>
              <a:rPr lang="en-US" altLang="zh-CN" sz="2400" dirty="0">
                <a:latin typeface="华文楷体" panose="02010600040101010101" charset="-122"/>
                <a:ea typeface="华文楷体" panose="02010600040101010101" charset="-122"/>
              </a:rPr>
              <a:t>75%—80%</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1999—2004</a:t>
            </a:r>
            <a:r>
              <a:rPr lang="zh-CN" altLang="en-US" sz="2400" dirty="0">
                <a:latin typeface="华文楷体" panose="02010600040101010101" charset="-122"/>
                <a:ea typeface="华文楷体" panose="02010600040101010101" charset="-122"/>
              </a:rPr>
              <a:t>年稳定在约</a:t>
            </a:r>
            <a:r>
              <a:rPr lang="en-US" altLang="zh-CN" sz="2400" dirty="0">
                <a:latin typeface="华文楷体" panose="02010600040101010101" charset="-122"/>
                <a:ea typeface="华文楷体" panose="02010600040101010101" charset="-122"/>
              </a:rPr>
              <a:t>73%</a:t>
            </a:r>
            <a:r>
              <a:rPr lang="zh-CN" altLang="en-US" sz="2400" dirty="0">
                <a:latin typeface="华文楷体" panose="02010600040101010101" charset="-122"/>
                <a:ea typeface="华文楷体" panose="02010600040101010101" charset="-122"/>
              </a:rPr>
              <a:t>；此后下降至</a:t>
            </a:r>
            <a:r>
              <a:rPr lang="en-US" altLang="zh-CN" sz="2400" dirty="0">
                <a:latin typeface="华文楷体" panose="02010600040101010101" charset="-122"/>
                <a:ea typeface="华文楷体" panose="02010600040101010101" charset="-122"/>
              </a:rPr>
              <a:t>2012</a:t>
            </a:r>
            <a:r>
              <a:rPr lang="zh-CN" altLang="en-US" sz="2400" dirty="0">
                <a:latin typeface="华文楷体" panose="02010600040101010101" charset="-122"/>
                <a:ea typeface="华文楷体" panose="02010600040101010101" charset="-122"/>
              </a:rPr>
              <a:t>年的</a:t>
            </a:r>
            <a:r>
              <a:rPr lang="en-US" altLang="zh-CN" sz="2400" dirty="0">
                <a:latin typeface="华文楷体" panose="02010600040101010101" charset="-122"/>
                <a:ea typeface="华文楷体" panose="02010600040101010101" charset="-122"/>
              </a:rPr>
              <a:t>69.2%</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2013</a:t>
            </a:r>
            <a:r>
              <a:rPr lang="zh-CN" altLang="en-US" sz="2400" dirty="0">
                <a:latin typeface="华文楷体" panose="02010600040101010101" charset="-122"/>
                <a:ea typeface="华文楷体" panose="02010600040101010101" charset="-122"/>
              </a:rPr>
              <a:t>年后回升并保持在</a:t>
            </a:r>
            <a:r>
              <a:rPr lang="en-US" altLang="zh-CN" sz="2400" dirty="0">
                <a:latin typeface="华文楷体" panose="02010600040101010101" charset="-122"/>
                <a:ea typeface="华文楷体" panose="02010600040101010101" charset="-122"/>
              </a:rPr>
              <a:t>70%</a:t>
            </a:r>
            <a:r>
              <a:rPr lang="zh-CN" altLang="en-US" sz="2400" dirty="0">
                <a:latin typeface="华文楷体" panose="02010600040101010101" charset="-122"/>
                <a:ea typeface="华文楷体" panose="02010600040101010101" charset="-122"/>
              </a:rPr>
              <a:t>左右。总体来看，居民消费比重下降趋势明显，原因有待进一步研究。</a:t>
            </a: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2274480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30</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三、中国最终消费结构统计分析</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（二）最终消费城乡结构</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777669" y="1764633"/>
            <a:ext cx="4747081" cy="3235628"/>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4890891"/>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图</a:t>
            </a:r>
            <a:r>
              <a:rPr lang="en-US" altLang="zh-CN" sz="2400" dirty="0">
                <a:latin typeface="华文楷体" panose="02010600040101010101" charset="-122"/>
                <a:ea typeface="华文楷体" panose="02010600040101010101" charset="-122"/>
              </a:rPr>
              <a:t>7-4</a:t>
            </a:r>
            <a:r>
              <a:rPr lang="zh-CN" altLang="en-US" sz="2400" dirty="0">
                <a:latin typeface="华文楷体" panose="02010600040101010101" charset="-122"/>
                <a:ea typeface="华文楷体" panose="02010600040101010101" charset="-122"/>
              </a:rPr>
              <a:t>显示，</a:t>
            </a:r>
            <a:r>
              <a:rPr lang="en-US" altLang="zh-CN" sz="2400" dirty="0">
                <a:latin typeface="华文楷体" panose="02010600040101010101" charset="-122"/>
                <a:ea typeface="华文楷体" panose="02010600040101010101" charset="-122"/>
              </a:rPr>
              <a:t>1982</a:t>
            </a:r>
            <a:r>
              <a:rPr lang="zh-CN" altLang="en-US" sz="2400" dirty="0">
                <a:latin typeface="华文楷体" panose="02010600040101010101" charset="-122"/>
                <a:ea typeface="华文楷体" panose="02010600040101010101" charset="-122"/>
              </a:rPr>
              <a:t>年以前农村消费比重上升至</a:t>
            </a:r>
            <a:r>
              <a:rPr lang="en-US" altLang="zh-CN" sz="2400" dirty="0">
                <a:latin typeface="华文楷体" panose="02010600040101010101" charset="-122"/>
                <a:ea typeface="华文楷体" panose="02010600040101010101" charset="-122"/>
              </a:rPr>
              <a:t>63%</a:t>
            </a:r>
            <a:r>
              <a:rPr lang="zh-CN" altLang="en-US" sz="2400" dirty="0">
                <a:latin typeface="华文楷体" panose="02010600040101010101" charset="-122"/>
                <a:ea typeface="华文楷体" panose="02010600040101010101" charset="-122"/>
              </a:rPr>
              <a:t>，此后城镇消费占比不断提高、农村占比下降。</a:t>
            </a:r>
            <a:r>
              <a:rPr lang="en-US" altLang="zh-CN" sz="2400" dirty="0">
                <a:latin typeface="华文楷体" panose="02010600040101010101" charset="-122"/>
                <a:ea typeface="华文楷体" panose="02010600040101010101" charset="-122"/>
              </a:rPr>
              <a:t>1983—1992</a:t>
            </a:r>
            <a:r>
              <a:rPr lang="zh-CN" altLang="en-US" sz="2400" dirty="0">
                <a:latin typeface="华文楷体" panose="02010600040101010101" charset="-122"/>
                <a:ea typeface="华文楷体" panose="02010600040101010101" charset="-122"/>
              </a:rPr>
              <a:t>年农村消费比重由</a:t>
            </a:r>
            <a:r>
              <a:rPr lang="en-US" altLang="zh-CN" sz="2400" dirty="0">
                <a:latin typeface="华文楷体" panose="02010600040101010101" charset="-122"/>
                <a:ea typeface="华文楷体" panose="02010600040101010101" charset="-122"/>
              </a:rPr>
              <a:t>60%</a:t>
            </a:r>
            <a:r>
              <a:rPr lang="zh-CN" altLang="en-US" sz="2400" dirty="0">
                <a:latin typeface="华文楷体" panose="02010600040101010101" charset="-122"/>
                <a:ea typeface="华文楷体" panose="02010600040101010101" charset="-122"/>
              </a:rPr>
              <a:t>以上降至</a:t>
            </a:r>
            <a:r>
              <a:rPr lang="en-US" altLang="zh-CN" sz="2400" dirty="0">
                <a:latin typeface="华文楷体" panose="02010600040101010101" charset="-122"/>
                <a:ea typeface="华文楷体" panose="02010600040101010101" charset="-122"/>
              </a:rPr>
              <a:t>50%</a:t>
            </a:r>
            <a:r>
              <a:rPr lang="zh-CN" altLang="en-US" sz="2400" dirty="0">
                <a:latin typeface="华文楷体" panose="02010600040101010101" charset="-122"/>
                <a:ea typeface="华文楷体" panose="02010600040101010101" charset="-122"/>
              </a:rPr>
              <a:t>以下；</a:t>
            </a:r>
            <a:r>
              <a:rPr lang="en-US" altLang="zh-CN" sz="2400" dirty="0">
                <a:latin typeface="华文楷体" panose="02010600040101010101" charset="-122"/>
                <a:ea typeface="华文楷体" panose="02010600040101010101" charset="-122"/>
              </a:rPr>
              <a:t>1993—2012</a:t>
            </a:r>
            <a:r>
              <a:rPr lang="zh-CN" altLang="en-US" sz="2400" dirty="0">
                <a:latin typeface="华文楷体" panose="02010600040101010101" charset="-122"/>
                <a:ea typeface="华文楷体" panose="02010600040101010101" charset="-122"/>
              </a:rPr>
              <a:t>年进一步降至</a:t>
            </a:r>
            <a:r>
              <a:rPr lang="en-US" altLang="zh-CN" sz="2400" dirty="0">
                <a:latin typeface="华文楷体" panose="02010600040101010101" charset="-122"/>
                <a:ea typeface="华文楷体" panose="02010600040101010101" charset="-122"/>
              </a:rPr>
              <a:t>22%</a:t>
            </a:r>
            <a:r>
              <a:rPr lang="zh-CN" altLang="en-US" sz="2400" dirty="0">
                <a:latin typeface="华文楷体" panose="02010600040101010101" charset="-122"/>
                <a:ea typeface="华文楷体" panose="02010600040101010101" charset="-122"/>
              </a:rPr>
              <a:t>，主要受城市化加快影响；</a:t>
            </a:r>
            <a:r>
              <a:rPr lang="en-US" altLang="zh-CN" sz="2400" dirty="0">
                <a:latin typeface="华文楷体" panose="02010600040101010101" charset="-122"/>
                <a:ea typeface="华文楷体" panose="02010600040101010101" charset="-122"/>
              </a:rPr>
              <a:t>2013</a:t>
            </a:r>
            <a:r>
              <a:rPr lang="zh-CN" altLang="en-US" sz="2400" dirty="0">
                <a:latin typeface="华文楷体" panose="02010600040101010101" charset="-122"/>
                <a:ea typeface="华文楷体" panose="02010600040101010101" charset="-122"/>
              </a:rPr>
              <a:t>年以来，城镇化放缓、城乡差距缩小，农村消费比重基本稳定在</a:t>
            </a:r>
            <a:r>
              <a:rPr lang="en-US" altLang="zh-CN" sz="2400" dirty="0">
                <a:latin typeface="华文楷体" panose="02010600040101010101" charset="-122"/>
                <a:ea typeface="华文楷体" panose="02010600040101010101" charset="-122"/>
              </a:rPr>
              <a:t>21%—22%</a:t>
            </a:r>
            <a:r>
              <a:rPr lang="zh-CN" altLang="en-US" sz="2400" dirty="0">
                <a:latin typeface="华文楷体" panose="02010600040101010101" charset="-122"/>
                <a:ea typeface="华文楷体" panose="02010600040101010101" charset="-122"/>
              </a:rPr>
              <a:t>。</a:t>
            </a: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2097110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31</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三、中国最终消费结构统计分析</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（三）最终消费用途结构</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252542" y="2390274"/>
            <a:ext cx="5642574" cy="2077453"/>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5429500"/>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消费支出的用途结构，是指居民消费支出在吃、穿、住、行、用等用途方面的结构。表</a:t>
            </a:r>
            <a:r>
              <a:rPr lang="en-US" altLang="zh-CN" sz="2400" dirty="0">
                <a:latin typeface="华文楷体" panose="02010600040101010101" charset="-122"/>
                <a:ea typeface="华文楷体" panose="02010600040101010101" charset="-122"/>
              </a:rPr>
              <a:t>7-4</a:t>
            </a:r>
            <a:r>
              <a:rPr lang="zh-CN" altLang="en-US" sz="2400" dirty="0">
                <a:latin typeface="华文楷体" panose="02010600040101010101" charset="-122"/>
                <a:ea typeface="华文楷体" panose="02010600040101010101" charset="-122"/>
              </a:rPr>
              <a:t>针对选定年份，给出我国城镇居民与农村居民消费支出的用途结构。随着改革不断深化进，市场经济体制逐渐建立与完善，住房、教育、医疗、社会保障制度改革持续推进，我国城乡居民消费结构发生显著变化。</a:t>
            </a: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10021655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32</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三、中国最终消费结构统计分析</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（三）最终消费用途结构</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777669" y="1794269"/>
            <a:ext cx="4747081" cy="3176356"/>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5429500"/>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图</a:t>
            </a:r>
            <a:r>
              <a:rPr lang="en-US" altLang="zh-CN" sz="2400" dirty="0">
                <a:latin typeface="华文楷体" panose="02010600040101010101" charset="-122"/>
                <a:ea typeface="华文楷体" panose="02010600040101010101" charset="-122"/>
              </a:rPr>
              <a:t>7-5</a:t>
            </a:r>
            <a:r>
              <a:rPr lang="zh-CN" altLang="en-US" sz="2400" dirty="0">
                <a:latin typeface="华文楷体" panose="02010600040101010101" charset="-122"/>
                <a:ea typeface="华文楷体" panose="02010600040101010101" charset="-122"/>
              </a:rPr>
              <a:t>显示，恩格尔系数持续下降，城乡居民生活水平显著提高，当前已接近富裕阶段。除食品外，居住支出比重上升，衣着和生活用品支出下降，医疗、交通通信和教育文化支出增加。农村实物消费比重由</a:t>
            </a:r>
            <a:r>
              <a:rPr lang="en-US" altLang="zh-CN" sz="2400" dirty="0">
                <a:latin typeface="华文楷体" panose="02010600040101010101" charset="-122"/>
                <a:ea typeface="华文楷体" panose="02010600040101010101" charset="-122"/>
              </a:rPr>
              <a:t>1978</a:t>
            </a:r>
            <a:r>
              <a:rPr lang="zh-CN" altLang="en-US" sz="2400" dirty="0">
                <a:latin typeface="华文楷体" panose="02010600040101010101" charset="-122"/>
                <a:ea typeface="华文楷体" panose="02010600040101010101" charset="-122"/>
              </a:rPr>
              <a:t>年的</a:t>
            </a:r>
            <a:r>
              <a:rPr lang="en-US" altLang="zh-CN" sz="2400" dirty="0">
                <a:latin typeface="华文楷体" panose="02010600040101010101" charset="-122"/>
                <a:ea typeface="华文楷体" panose="02010600040101010101" charset="-122"/>
              </a:rPr>
              <a:t>59%</a:t>
            </a:r>
            <a:r>
              <a:rPr lang="zh-CN" altLang="en-US" sz="2400" dirty="0">
                <a:latin typeface="华文楷体" panose="02010600040101010101" charset="-122"/>
                <a:ea typeface="华文楷体" panose="02010600040101010101" charset="-122"/>
              </a:rPr>
              <a:t>降至约</a:t>
            </a:r>
            <a:r>
              <a:rPr lang="en-US" altLang="zh-CN" sz="2400" dirty="0">
                <a:latin typeface="华文楷体" panose="02010600040101010101" charset="-122"/>
                <a:ea typeface="华文楷体" panose="02010600040101010101" charset="-122"/>
              </a:rPr>
              <a:t>20%</a:t>
            </a:r>
            <a:r>
              <a:rPr lang="zh-CN" altLang="en-US" sz="2400" dirty="0">
                <a:latin typeface="华文楷体" panose="02010600040101010101" charset="-122"/>
                <a:ea typeface="华文楷体" panose="02010600040101010101" charset="-122"/>
              </a:rPr>
              <a:t>，总体表明城乡消费结构不断升级，从贫困迈向富裕。</a:t>
            </a:r>
          </a:p>
          <a:p>
            <a:pPr marL="228600" indent="-228600" algn="just">
              <a:lnSpc>
                <a:spcPts val="4200"/>
              </a:lnSpc>
            </a:pPr>
            <a:r>
              <a:rPr lang="zh-CN" altLang="en-US" sz="2400" dirty="0">
                <a:latin typeface="华文楷体" panose="02010600040101010101" charset="-122"/>
                <a:ea typeface="华文楷体" panose="02010600040101010101" charset="-122"/>
              </a:rPr>
              <a:t>。</a:t>
            </a: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25762048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33</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50000"/>
              </a:lnSpc>
              <a:buClrTx/>
              <a:buSzTx/>
              <a:buFontTx/>
            </a:pP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第四节  消费需求对经济增长的影响</a:t>
            </a: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一、消费弹性分析</a:t>
            </a: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二、消费需求对增长的贡献</a:t>
            </a:r>
          </a:p>
        </p:txBody>
      </p:sp>
      <p:sp>
        <p:nvSpPr>
          <p:cNvPr id="2" name="矩形 1"/>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a:ln>
                  <a:noFill/>
                </a:ln>
              </a:rPr>
              <a:t>宏观经济监测统计分析</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34</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一、消费弹性分析</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742202" y="1764633"/>
            <a:ext cx="4818015" cy="3235628"/>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320924"/>
            <a:ext cx="5493489" cy="5429500"/>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消费弹性反映消费增长对经济增长的拉动强度，定义为</a:t>
            </a:r>
            <a:r>
              <a:rPr lang="en-US" altLang="zh-CN" sz="2400" dirty="0">
                <a:latin typeface="华文楷体" panose="02010600040101010101" charset="-122"/>
                <a:ea typeface="华文楷体" panose="02010600040101010101" charset="-122"/>
              </a:rPr>
              <a:t>GDP</a:t>
            </a:r>
            <a:r>
              <a:rPr lang="zh-CN" altLang="en-US" sz="2400" dirty="0">
                <a:latin typeface="华文楷体" panose="02010600040101010101" charset="-122"/>
                <a:ea typeface="华文楷体" panose="02010600040101010101" charset="-122"/>
              </a:rPr>
              <a:t>增长率与消费增长率之比。图</a:t>
            </a:r>
            <a:r>
              <a:rPr lang="en-US" altLang="zh-CN" sz="2400" dirty="0">
                <a:latin typeface="华文楷体" panose="02010600040101010101" charset="-122"/>
                <a:ea typeface="华文楷体" panose="02010600040101010101" charset="-122"/>
              </a:rPr>
              <a:t>7-6</a:t>
            </a:r>
            <a:r>
              <a:rPr lang="zh-CN" altLang="en-US" sz="2400" dirty="0">
                <a:latin typeface="华文楷体" panose="02010600040101010101" charset="-122"/>
                <a:ea typeface="华文楷体" panose="02010600040101010101" charset="-122"/>
              </a:rPr>
              <a:t>显示，我国名义消费弹性在</a:t>
            </a:r>
            <a:r>
              <a:rPr lang="en-US" altLang="zh-CN" sz="2400" dirty="0">
                <a:latin typeface="华文楷体" panose="02010600040101010101" charset="-122"/>
                <a:ea typeface="华文楷体" panose="02010600040101010101" charset="-122"/>
              </a:rPr>
              <a:t>0.52—2.38</a:t>
            </a:r>
            <a:r>
              <a:rPr lang="zh-CN" altLang="en-US" sz="2400" dirty="0">
                <a:latin typeface="华文楷体" panose="02010600040101010101" charset="-122"/>
                <a:ea typeface="华文楷体" panose="02010600040101010101" charset="-122"/>
              </a:rPr>
              <a:t>之间，平均为</a:t>
            </a:r>
            <a:r>
              <a:rPr lang="en-US" altLang="zh-CN" sz="2400" dirty="0">
                <a:latin typeface="华文楷体" panose="02010600040101010101" charset="-122"/>
                <a:ea typeface="华文楷体" panose="02010600040101010101" charset="-122"/>
              </a:rPr>
              <a:t>1.05</a:t>
            </a:r>
            <a:r>
              <a:rPr lang="zh-CN" altLang="en-US" sz="2400" dirty="0">
                <a:latin typeface="华文楷体" panose="02010600040101010101" charset="-122"/>
                <a:ea typeface="华文楷体" panose="02010600040101010101" charset="-122"/>
              </a:rPr>
              <a:t>，说明消费对经济增长具有较强推动作用。除个别异常年份外，实际消费弹性在</a:t>
            </a:r>
            <a:r>
              <a:rPr lang="en-US" altLang="zh-CN" sz="2400" dirty="0">
                <a:latin typeface="华文楷体" panose="02010600040101010101" charset="-122"/>
                <a:ea typeface="华文楷体" panose="02010600040101010101" charset="-122"/>
              </a:rPr>
              <a:t>0.57—2.0</a:t>
            </a:r>
            <a:r>
              <a:rPr lang="zh-CN" altLang="en-US" sz="2400" dirty="0">
                <a:latin typeface="华文楷体" panose="02010600040101010101" charset="-122"/>
                <a:ea typeface="华文楷体" panose="02010600040101010101" charset="-122"/>
              </a:rPr>
              <a:t>之间，波动幅度更大。总体而言，名义消费弹性更便于分析且效果良好。</a:t>
            </a: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22278549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mc:AlternateContent xmlns:mc="http://schemas.openxmlformats.org/markup-compatibility/2006" xmlns:a14="http://schemas.microsoft.com/office/drawing/2010/main">
        <mc:Choice Requires="a14">
          <p:sp>
            <p:nvSpPr>
              <p:cNvPr id="6" name="文本框 5"/>
              <p:cNvSpPr txBox="1"/>
              <p:nvPr/>
            </p:nvSpPr>
            <p:spPr>
              <a:xfrm>
                <a:off x="840740" y="895985"/>
                <a:ext cx="10539095" cy="5242560"/>
              </a:xfrm>
              <a:prstGeom prst="rect">
                <a:avLst/>
              </a:prstGeom>
            </p:spPr>
            <p:txBody>
              <a:bodyPr wrap="square">
                <a:noAutofit/>
              </a:bodyPr>
              <a:lstStyle/>
              <a:p>
                <a:pPr indent="252095" algn="just" defTabSz="266700">
                  <a:lnSpc>
                    <a:spcPts val="4200"/>
                  </a:lnSpc>
                  <a:spcAft>
                    <a:spcPct val="0"/>
                  </a:spcAft>
                </a:pPr>
                <a:r>
                  <a:rPr lang="zh-CN" altLang="en-US" sz="2400" noProof="0" dirty="0">
                    <a:solidFill>
                      <a:srgbClr val="000000"/>
                    </a:solidFill>
                    <a:latin typeface="华文楷体" panose="02010600040101010101" charset="-122"/>
                    <a:ea typeface="华文楷体" panose="02010600040101010101" charset="-122"/>
                    <a:sym typeface="+mn-ea"/>
                  </a:rPr>
                  <a:t>      </a:t>
                </a:r>
                <a:endParaRPr lang="en-US" altLang="zh-CN" sz="2400" noProof="0" dirty="0">
                  <a:solidFill>
                    <a:srgbClr val="000000"/>
                  </a:solidFill>
                  <a:latin typeface="华文楷体" panose="02010600040101010101" charset="-122"/>
                  <a:ea typeface="华文楷体" panose="02010600040101010101" charset="-122"/>
                  <a:sym typeface="+mn-ea"/>
                </a:endParaRPr>
              </a:p>
              <a:p>
                <a:pPr indent="252095" algn="just" defTabSz="266700">
                  <a:lnSpc>
                    <a:spcPts val="4200"/>
                  </a:lnSpc>
                  <a:spcAft>
                    <a:spcPct val="0"/>
                  </a:spcAft>
                </a:pPr>
                <a:r>
                  <a:rPr lang="en-US" altLang="zh-CN" sz="2400" dirty="0">
                    <a:solidFill>
                      <a:srgbClr val="000000"/>
                    </a:solidFill>
                    <a:latin typeface="华文楷体" panose="02010600040101010101" charset="-122"/>
                    <a:ea typeface="华文楷体" panose="02010600040101010101" charset="-122"/>
                    <a:sym typeface="+mn-ea"/>
                  </a:rPr>
                  <a:t>      </a:t>
                </a:r>
                <a:r>
                  <a:rPr lang="zh-CN" altLang="en-US" sz="2400" dirty="0">
                    <a:solidFill>
                      <a:srgbClr val="000000"/>
                    </a:solidFill>
                    <a:latin typeface="华文楷体" panose="02010600040101010101" charset="-122"/>
                    <a:ea typeface="华文楷体" panose="02010600040101010101" charset="-122"/>
                    <a:sym typeface="+mn-ea"/>
                  </a:rPr>
                  <a:t> </a:t>
                </a:r>
                <a:r>
                  <a:rPr lang="zh-CN" altLang="en-US" sz="2400" noProof="0" dirty="0">
                    <a:solidFill>
                      <a:srgbClr val="000000"/>
                    </a:solidFill>
                    <a:latin typeface="华文楷体" panose="02010600040101010101" charset="-122"/>
                    <a:ea typeface="华文楷体" panose="02010600040101010101" charset="-122"/>
                    <a:sym typeface="+mn-ea"/>
                  </a:rPr>
                  <a:t>为评估消费需求对经济增长的拉动，常计算消费贡献率和拉动</a:t>
                </a:r>
                <a:r>
                  <a:rPr lang="en-US" altLang="zh-CN" sz="2400" noProof="0" dirty="0">
                    <a:solidFill>
                      <a:srgbClr val="000000"/>
                    </a:solidFill>
                    <a:latin typeface="华文楷体" panose="02010600040101010101" charset="-122"/>
                    <a:ea typeface="华文楷体" panose="02010600040101010101" charset="-122"/>
                    <a:sym typeface="+mn-ea"/>
                  </a:rPr>
                  <a:t>GDP</a:t>
                </a:r>
                <a:r>
                  <a:rPr lang="zh-CN" altLang="en-US" sz="2400" noProof="0" dirty="0">
                    <a:solidFill>
                      <a:srgbClr val="000000"/>
                    </a:solidFill>
                    <a:latin typeface="华文楷体" panose="02010600040101010101" charset="-122"/>
                    <a:ea typeface="华文楷体" panose="02010600040101010101" charset="-122"/>
                    <a:sym typeface="+mn-ea"/>
                  </a:rPr>
                  <a:t>增长的百分点。消费拉动贡献率指一定时期内消费需求增量与同期</a:t>
                </a:r>
                <a:r>
                  <a:rPr lang="en-US" altLang="zh-CN" sz="2400" noProof="0" dirty="0">
                    <a:solidFill>
                      <a:srgbClr val="000000"/>
                    </a:solidFill>
                    <a:latin typeface="华文楷体" panose="02010600040101010101" charset="-122"/>
                    <a:ea typeface="华文楷体" panose="02010600040101010101" charset="-122"/>
                    <a:sym typeface="+mn-ea"/>
                  </a:rPr>
                  <a:t>CDP</a:t>
                </a:r>
                <a:r>
                  <a:rPr lang="zh-CN" altLang="en-US" sz="2400" noProof="0" dirty="0">
                    <a:solidFill>
                      <a:srgbClr val="000000"/>
                    </a:solidFill>
                    <a:latin typeface="华文楷体" panose="02010600040101010101" charset="-122"/>
                    <a:ea typeface="华文楷体" panose="02010600040101010101" charset="-122"/>
                    <a:sym typeface="+mn-ea"/>
                  </a:rPr>
                  <a:t>增量之比：</a:t>
                </a:r>
                <a:endParaRPr lang="en-US" altLang="zh-CN" sz="2400" noProof="0" dirty="0">
                  <a:solidFill>
                    <a:srgbClr val="000000"/>
                  </a:solidFill>
                  <a:latin typeface="华文楷体" panose="02010600040101010101" charset="-122"/>
                  <a:ea typeface="华文楷体" panose="02010600040101010101" charset="-122"/>
                  <a:sym typeface="+mn-ea"/>
                </a:endParaRPr>
              </a:p>
              <a:p>
                <a:pPr indent="252095" algn="just" defTabSz="266700">
                  <a:lnSpc>
                    <a:spcPts val="4200"/>
                  </a:lnSpc>
                  <a:spcAft>
                    <a:spcPct val="0"/>
                  </a:spcAft>
                </a:pPr>
                <a14:m>
                  <m:oMathPara xmlns:m="http://schemas.openxmlformats.org/officeDocument/2006/math">
                    <m:oMathParaPr>
                      <m:jc m:val="centerGroup"/>
                    </m:oMathParaPr>
                    <m:oMath xmlns:m="http://schemas.openxmlformats.org/officeDocument/2006/math">
                      <m:sSub>
                        <m:sSubPr>
                          <m:ctrlPr>
                            <a:rPr lang="en-US" altLang="zh-CN" sz="2400" i="1" noProof="0" smtClean="0">
                              <a:solidFill>
                                <a:srgbClr val="000000"/>
                              </a:solidFill>
                              <a:latin typeface="Cambria Math" panose="02040503050406030204" pitchFamily="18" charset="0"/>
                              <a:ea typeface="华文楷体" panose="02010600040101010101" charset="-122"/>
                              <a:sym typeface="+mn-ea"/>
                            </a:rPr>
                          </m:ctrlPr>
                        </m:sSubPr>
                        <m:e>
                          <m:r>
                            <a:rPr lang="en-US" altLang="zh-CN" sz="2400" i="1">
                              <a:solidFill>
                                <a:srgbClr val="000000"/>
                              </a:solidFill>
                              <a:latin typeface="Cambria Math" panose="02040503050406030204" pitchFamily="18" charset="0"/>
                              <a:ea typeface="华文楷体" panose="02010600040101010101" charset="-122"/>
                              <a:sym typeface="+mn-ea"/>
                            </a:rPr>
                            <m:t>𝐶𝑅</m:t>
                          </m:r>
                        </m:e>
                        <m:sub>
                          <m:r>
                            <a:rPr lang="en-US" altLang="zh-CN" sz="2400" i="1">
                              <a:solidFill>
                                <a:srgbClr val="000000"/>
                              </a:solidFill>
                              <a:latin typeface="Cambria Math" panose="02040503050406030204" pitchFamily="18" charset="0"/>
                              <a:ea typeface="华文楷体" panose="02010600040101010101" charset="-122"/>
                              <a:sym typeface="+mn-ea"/>
                            </a:rPr>
                            <m:t>𝑡</m:t>
                          </m:r>
                        </m:sub>
                      </m:sSub>
                      <m:r>
                        <a:rPr lang="en-US" altLang="zh-CN" sz="2400" i="1" noProof="0" smtClean="0">
                          <a:solidFill>
                            <a:srgbClr val="000000"/>
                          </a:solidFill>
                          <a:latin typeface="Cambria Math" panose="02040503050406030204" pitchFamily="18" charset="0"/>
                          <a:ea typeface="Cambria Math" panose="02040503050406030204" pitchFamily="18" charset="0"/>
                          <a:sym typeface="+mn-ea"/>
                        </a:rPr>
                        <m:t>=∆</m:t>
                      </m:r>
                      <m:sSub>
                        <m:sSubPr>
                          <m:ctrlPr>
                            <a:rPr lang="en-US" altLang="zh-CN" sz="2400" i="1" noProof="0" smtClean="0">
                              <a:solidFill>
                                <a:srgbClr val="000000"/>
                              </a:solidFill>
                              <a:latin typeface="Cambria Math" panose="02040503050406030204" pitchFamily="18" charset="0"/>
                              <a:ea typeface="Cambria Math" panose="02040503050406030204" pitchFamily="18" charset="0"/>
                              <a:sym typeface="+mn-ea"/>
                            </a:rPr>
                          </m:ctrlPr>
                        </m:sSubPr>
                        <m:e>
                          <m:r>
                            <a:rPr lang="en-US" altLang="zh-CN" sz="2400" i="1">
                              <a:solidFill>
                                <a:srgbClr val="000000"/>
                              </a:solidFill>
                              <a:latin typeface="Cambria Math" panose="02040503050406030204" pitchFamily="18" charset="0"/>
                              <a:ea typeface="Cambria Math" panose="02040503050406030204" pitchFamily="18" charset="0"/>
                              <a:sym typeface="+mn-ea"/>
                            </a:rPr>
                            <m:t>𝐶</m:t>
                          </m:r>
                        </m:e>
                        <m:sub>
                          <m:r>
                            <a:rPr lang="en-US" altLang="zh-CN" sz="2400" i="1">
                              <a:solidFill>
                                <a:srgbClr val="000000"/>
                              </a:solidFill>
                              <a:latin typeface="Cambria Math" panose="02040503050406030204" pitchFamily="18" charset="0"/>
                              <a:ea typeface="Cambria Math" panose="02040503050406030204" pitchFamily="18" charset="0"/>
                              <a:sym typeface="+mn-ea"/>
                            </a:rPr>
                            <m:t>𝑡</m:t>
                          </m:r>
                        </m:sub>
                      </m:sSub>
                      <m:r>
                        <a:rPr lang="en-US" altLang="zh-CN" sz="2400" b="0" i="1" noProof="0" smtClean="0">
                          <a:solidFill>
                            <a:srgbClr val="000000"/>
                          </a:solidFill>
                          <a:latin typeface="Cambria Math" panose="02040503050406030204" pitchFamily="18" charset="0"/>
                          <a:ea typeface="Cambria Math" panose="02040503050406030204" pitchFamily="18" charset="0"/>
                          <a:sym typeface="+mn-ea"/>
                        </a:rPr>
                        <m:t>/∆</m:t>
                      </m:r>
                      <m:sSub>
                        <m:sSubPr>
                          <m:ctrlPr>
                            <a:rPr lang="en-US" altLang="zh-CN" sz="2400" b="0" i="1" noProof="0" smtClean="0">
                              <a:solidFill>
                                <a:srgbClr val="000000"/>
                              </a:solidFill>
                              <a:latin typeface="Cambria Math" panose="02040503050406030204" pitchFamily="18" charset="0"/>
                              <a:ea typeface="Cambria Math" panose="02040503050406030204" pitchFamily="18" charset="0"/>
                              <a:sym typeface="+mn-ea"/>
                            </a:rPr>
                          </m:ctrlPr>
                        </m:sSubPr>
                        <m:e>
                          <m:r>
                            <a:rPr lang="en-US" altLang="zh-CN" sz="2400" i="1">
                              <a:solidFill>
                                <a:srgbClr val="000000"/>
                              </a:solidFill>
                              <a:latin typeface="Cambria Math" panose="02040503050406030204" pitchFamily="18" charset="0"/>
                              <a:ea typeface="Cambria Math" panose="02040503050406030204" pitchFamily="18" charset="0"/>
                              <a:sym typeface="+mn-ea"/>
                            </a:rPr>
                            <m:t>𝐺𝐷𝑃</m:t>
                          </m:r>
                        </m:e>
                        <m:sub>
                          <m:r>
                            <a:rPr lang="en-US" altLang="zh-CN" sz="2400" i="1">
                              <a:solidFill>
                                <a:srgbClr val="000000"/>
                              </a:solidFill>
                              <a:latin typeface="Cambria Math" panose="02040503050406030204" pitchFamily="18" charset="0"/>
                              <a:ea typeface="Cambria Math" panose="02040503050406030204" pitchFamily="18" charset="0"/>
                              <a:sym typeface="+mn-ea"/>
                            </a:rPr>
                            <m:t>𝑡</m:t>
                          </m:r>
                        </m:sub>
                      </m:sSub>
                      <m:r>
                        <a:rPr lang="en-US" altLang="zh-CN" sz="2400" b="0" i="1" noProof="0" smtClean="0">
                          <a:solidFill>
                            <a:srgbClr val="000000"/>
                          </a:solidFill>
                          <a:latin typeface="Cambria Math" panose="02040503050406030204" pitchFamily="18" charset="0"/>
                          <a:ea typeface="Cambria Math" panose="02040503050406030204" pitchFamily="18" charset="0"/>
                          <a:sym typeface="+mn-ea"/>
                        </a:rPr>
                        <m:t>×100%</m:t>
                      </m:r>
                    </m:oMath>
                  </m:oMathPara>
                </a14:m>
                <a:endParaRPr lang="zh-CN" altLang="en-US" sz="2400" i="1" noProof="0" dirty="0">
                  <a:solidFill>
                    <a:srgbClr val="000000"/>
                  </a:solidFill>
                  <a:latin typeface="华文楷体" panose="02010600040101010101" charset="-122"/>
                  <a:ea typeface="华文楷体" panose="02010600040101010101" charset="-122"/>
                  <a:sym typeface="+mn-ea"/>
                </a:endParaRPr>
              </a:p>
              <a:p>
                <a:pPr indent="252095" algn="just" defTabSz="266700">
                  <a:lnSpc>
                    <a:spcPts val="4200"/>
                  </a:lnSpc>
                  <a:spcAft>
                    <a:spcPct val="0"/>
                  </a:spcAft>
                </a:pPr>
                <a:r>
                  <a:rPr lang="zh-CN" altLang="en-US" sz="2400" noProof="0" dirty="0">
                    <a:solidFill>
                      <a:srgbClr val="000000"/>
                    </a:solidFill>
                    <a:latin typeface="华文楷体" panose="02010600040101010101" charset="-122"/>
                    <a:ea typeface="华文楷体" panose="02010600040101010101" charset="-122"/>
                  </a:rPr>
                  <a:t>       同时，可计算消费需求对</a:t>
                </a:r>
                <a:r>
                  <a:rPr lang="en-US" altLang="zh-CN" sz="2400" noProof="0" dirty="0">
                    <a:solidFill>
                      <a:srgbClr val="000000"/>
                    </a:solidFill>
                    <a:latin typeface="华文楷体" panose="02010600040101010101" charset="-122"/>
                    <a:ea typeface="华文楷体" panose="02010600040101010101" charset="-122"/>
                  </a:rPr>
                  <a:t>GDP</a:t>
                </a:r>
                <a:r>
                  <a:rPr lang="zh-CN" altLang="en-US" sz="2400" noProof="0" dirty="0">
                    <a:solidFill>
                      <a:srgbClr val="000000"/>
                    </a:solidFill>
                    <a:latin typeface="华文楷体" panose="02010600040101010101" charset="-122"/>
                    <a:ea typeface="华文楷体" panose="02010600040101010101" charset="-122"/>
                  </a:rPr>
                  <a:t>名义增长和</a:t>
                </a:r>
                <a:r>
                  <a:rPr lang="en-US" altLang="zh-CN" sz="2400" noProof="0" dirty="0">
                    <a:solidFill>
                      <a:srgbClr val="000000"/>
                    </a:solidFill>
                    <a:latin typeface="华文楷体" panose="02010600040101010101" charset="-122"/>
                    <a:ea typeface="华文楷体" panose="02010600040101010101" charset="-122"/>
                  </a:rPr>
                  <a:t>GDP</a:t>
                </a:r>
                <a:r>
                  <a:rPr lang="zh-CN" altLang="en-US" sz="2400" noProof="0" dirty="0">
                    <a:solidFill>
                      <a:srgbClr val="000000"/>
                    </a:solidFill>
                    <a:latin typeface="华文楷体" panose="02010600040101010101" charset="-122"/>
                    <a:ea typeface="华文楷体" panose="02010600040101010101" charset="-122"/>
                  </a:rPr>
                  <a:t>实际增长拉动的百分点：</a:t>
                </a:r>
                <a:endParaRPr lang="en-US" altLang="zh-CN" sz="2400" noProof="0" dirty="0">
                  <a:solidFill>
                    <a:srgbClr val="000000"/>
                  </a:solidFill>
                  <a:latin typeface="华文楷体" panose="02010600040101010101" charset="-122"/>
                  <a:ea typeface="华文楷体" panose="02010600040101010101" charset="-122"/>
                </a:endParaRPr>
              </a:p>
              <a:p>
                <a:pPr indent="252095" algn="just" defTabSz="266700">
                  <a:lnSpc>
                    <a:spcPts val="4200"/>
                  </a:lnSpc>
                  <a:spcAft>
                    <a:spcPct val="0"/>
                  </a:spcAft>
                </a:pPr>
                <a14:m>
                  <m:oMathPara xmlns:m="http://schemas.openxmlformats.org/officeDocument/2006/math">
                    <m:oMathParaPr>
                      <m:jc m:val="centerGroup"/>
                    </m:oMathParaPr>
                    <m:oMath xmlns:m="http://schemas.openxmlformats.org/officeDocument/2006/math">
                      <m:sSub>
                        <m:sSubPr>
                          <m:ctrlPr>
                            <a:rPr lang="en-US" altLang="zh-CN" sz="2400" i="1" noProof="0" smtClean="0">
                              <a:solidFill>
                                <a:srgbClr val="000000"/>
                              </a:solidFill>
                              <a:latin typeface="Cambria Math" panose="02040503050406030204" pitchFamily="18" charset="0"/>
                              <a:ea typeface="华文楷体" panose="02010600040101010101" charset="-122"/>
                              <a:sym typeface="+mn-ea"/>
                            </a:rPr>
                          </m:ctrlPr>
                        </m:sSubPr>
                        <m:e>
                          <m:r>
                            <a:rPr lang="en-US" altLang="zh-CN" sz="2400" i="1">
                              <a:solidFill>
                                <a:srgbClr val="000000"/>
                              </a:solidFill>
                              <a:latin typeface="Cambria Math" panose="02040503050406030204" pitchFamily="18" charset="0"/>
                              <a:ea typeface="华文楷体" panose="02010600040101010101" charset="-122"/>
                              <a:sym typeface="+mn-ea"/>
                            </a:rPr>
                            <m:t>𝐷𝑁</m:t>
                          </m:r>
                        </m:e>
                        <m:sub>
                          <m:r>
                            <a:rPr lang="en-US" altLang="zh-CN" sz="2400" i="1">
                              <a:solidFill>
                                <a:srgbClr val="000000"/>
                              </a:solidFill>
                              <a:latin typeface="Cambria Math" panose="02040503050406030204" pitchFamily="18" charset="0"/>
                              <a:ea typeface="华文楷体" panose="02010600040101010101" charset="-122"/>
                              <a:sym typeface="+mn-ea"/>
                            </a:rPr>
                            <m:t>𝑡</m:t>
                          </m:r>
                        </m:sub>
                      </m:sSub>
                      <m:r>
                        <a:rPr lang="en-US" altLang="zh-CN" sz="2400" i="1" noProof="0" smtClean="0">
                          <a:solidFill>
                            <a:srgbClr val="000000"/>
                          </a:solidFill>
                          <a:latin typeface="Cambria Math" panose="02040503050406030204" pitchFamily="18" charset="0"/>
                          <a:ea typeface="Cambria Math" panose="02040503050406030204" pitchFamily="18" charset="0"/>
                          <a:sym typeface="+mn-ea"/>
                        </a:rPr>
                        <m:t>=∆</m:t>
                      </m:r>
                      <m:sSub>
                        <m:sSubPr>
                          <m:ctrlPr>
                            <a:rPr lang="en-US" altLang="zh-CN" sz="2400" i="1" noProof="0" smtClean="0">
                              <a:solidFill>
                                <a:srgbClr val="000000"/>
                              </a:solidFill>
                              <a:latin typeface="Cambria Math" panose="02040503050406030204" pitchFamily="18" charset="0"/>
                              <a:ea typeface="Cambria Math" panose="02040503050406030204" pitchFamily="18" charset="0"/>
                              <a:sym typeface="+mn-ea"/>
                            </a:rPr>
                          </m:ctrlPr>
                        </m:sSubPr>
                        <m:e>
                          <m:r>
                            <a:rPr lang="en-US" altLang="zh-CN" sz="2400" i="1">
                              <a:solidFill>
                                <a:srgbClr val="000000"/>
                              </a:solidFill>
                              <a:latin typeface="Cambria Math" panose="02040503050406030204" pitchFamily="18" charset="0"/>
                              <a:ea typeface="Cambria Math" panose="02040503050406030204" pitchFamily="18" charset="0"/>
                              <a:sym typeface="+mn-ea"/>
                            </a:rPr>
                            <m:t>𝐶</m:t>
                          </m:r>
                        </m:e>
                        <m:sub>
                          <m:r>
                            <a:rPr lang="en-US" altLang="zh-CN" sz="2400" i="1">
                              <a:solidFill>
                                <a:srgbClr val="000000"/>
                              </a:solidFill>
                              <a:latin typeface="Cambria Math" panose="02040503050406030204" pitchFamily="18" charset="0"/>
                              <a:ea typeface="Cambria Math" panose="02040503050406030204" pitchFamily="18" charset="0"/>
                              <a:sym typeface="+mn-ea"/>
                            </a:rPr>
                            <m:t>𝑡</m:t>
                          </m:r>
                        </m:sub>
                      </m:sSub>
                      <m:r>
                        <a:rPr lang="en-US" altLang="zh-CN" sz="2400" b="0" i="1" noProof="0" smtClean="0">
                          <a:solidFill>
                            <a:srgbClr val="000000"/>
                          </a:solidFill>
                          <a:latin typeface="Cambria Math" panose="02040503050406030204" pitchFamily="18" charset="0"/>
                          <a:ea typeface="Cambria Math" panose="02040503050406030204" pitchFamily="18" charset="0"/>
                          <a:sym typeface="+mn-ea"/>
                        </a:rPr>
                        <m:t>/∆</m:t>
                      </m:r>
                      <m:sSub>
                        <m:sSubPr>
                          <m:ctrlPr>
                            <a:rPr lang="en-US" altLang="zh-CN" sz="2400" b="0" i="1" noProof="0" smtClean="0">
                              <a:solidFill>
                                <a:srgbClr val="000000"/>
                              </a:solidFill>
                              <a:latin typeface="Cambria Math" panose="02040503050406030204" pitchFamily="18" charset="0"/>
                              <a:ea typeface="Cambria Math" panose="02040503050406030204" pitchFamily="18" charset="0"/>
                              <a:sym typeface="+mn-ea"/>
                            </a:rPr>
                          </m:ctrlPr>
                        </m:sSubPr>
                        <m:e>
                          <m:r>
                            <a:rPr lang="en-US" altLang="zh-CN" sz="2400" i="1">
                              <a:solidFill>
                                <a:srgbClr val="000000"/>
                              </a:solidFill>
                              <a:latin typeface="Cambria Math" panose="02040503050406030204" pitchFamily="18" charset="0"/>
                              <a:ea typeface="Cambria Math" panose="02040503050406030204" pitchFamily="18" charset="0"/>
                              <a:sym typeface="+mn-ea"/>
                            </a:rPr>
                            <m:t>𝐺𝐷𝑃</m:t>
                          </m:r>
                        </m:e>
                        <m:sub>
                          <m:r>
                            <a:rPr lang="en-US" altLang="zh-CN" sz="2400" i="1">
                              <a:solidFill>
                                <a:srgbClr val="000000"/>
                              </a:solidFill>
                              <a:latin typeface="Cambria Math" panose="02040503050406030204" pitchFamily="18" charset="0"/>
                              <a:ea typeface="Cambria Math" panose="02040503050406030204" pitchFamily="18" charset="0"/>
                              <a:sym typeface="+mn-ea"/>
                            </a:rPr>
                            <m:t>𝑡</m:t>
                          </m:r>
                          <m:r>
                            <a:rPr lang="en-US" altLang="zh-CN" sz="2400" b="0" i="1" smtClean="0">
                              <a:solidFill>
                                <a:srgbClr val="000000"/>
                              </a:solidFill>
                              <a:latin typeface="Cambria Math" panose="02040503050406030204" pitchFamily="18" charset="0"/>
                              <a:ea typeface="Cambria Math" panose="02040503050406030204" pitchFamily="18" charset="0"/>
                              <a:sym typeface="+mn-ea"/>
                            </a:rPr>
                            <m:t>−1</m:t>
                          </m:r>
                        </m:sub>
                      </m:sSub>
                    </m:oMath>
                  </m:oMathPara>
                </a14:m>
                <a:endParaRPr lang="en-US" altLang="zh-CN" i="1" dirty="0">
                  <a:latin typeface="微软雅黑" panose="020B0503020204020204" charset="-122"/>
                  <a:ea typeface="微软雅黑" panose="020B0503020204020204" charset="-122"/>
                </a:endParaRPr>
              </a:p>
              <a:p>
                <a:pPr indent="252095" algn="just" defTabSz="266700">
                  <a:lnSpc>
                    <a:spcPts val="4200"/>
                  </a:lnSpc>
                  <a:spcAft>
                    <a:spcPct val="0"/>
                  </a:spcAft>
                </a:pPr>
                <a14:m>
                  <m:oMathPara xmlns:m="http://schemas.openxmlformats.org/officeDocument/2006/math">
                    <m:oMathParaPr>
                      <m:jc m:val="centerGroup"/>
                    </m:oMathParaPr>
                    <m:oMath xmlns:m="http://schemas.openxmlformats.org/officeDocument/2006/math">
                      <m:sSub>
                        <m:sSubPr>
                          <m:ctrlPr>
                            <a:rPr lang="en-US" altLang="zh-CN" sz="2400" i="1">
                              <a:solidFill>
                                <a:srgbClr val="000000"/>
                              </a:solidFill>
                              <a:latin typeface="Cambria Math" panose="02040503050406030204" pitchFamily="18" charset="0"/>
                              <a:ea typeface="华文楷体" panose="02010600040101010101" charset="-122"/>
                              <a:sym typeface="+mn-ea"/>
                            </a:rPr>
                          </m:ctrlPr>
                        </m:sSubPr>
                        <m:e>
                          <m:r>
                            <a:rPr lang="en-US" altLang="zh-CN" sz="2400" i="1">
                              <a:solidFill>
                                <a:srgbClr val="000000"/>
                              </a:solidFill>
                              <a:latin typeface="Cambria Math" panose="02040503050406030204" pitchFamily="18" charset="0"/>
                              <a:ea typeface="华文楷体" panose="02010600040101010101" charset="-122"/>
                              <a:sym typeface="+mn-ea"/>
                            </a:rPr>
                            <m:t>𝐷𝑅</m:t>
                          </m:r>
                        </m:e>
                        <m:sub>
                          <m:r>
                            <a:rPr lang="en-US" altLang="zh-CN" sz="2400" i="1">
                              <a:solidFill>
                                <a:srgbClr val="000000"/>
                              </a:solidFill>
                              <a:latin typeface="Cambria Math" panose="02040503050406030204" pitchFamily="18" charset="0"/>
                              <a:ea typeface="华文楷体" panose="02010600040101010101" charset="-122"/>
                              <a:sym typeface="+mn-ea"/>
                            </a:rPr>
                            <m:t>𝑡</m:t>
                          </m:r>
                        </m:sub>
                      </m:sSub>
                      <m:r>
                        <a:rPr lang="en-US" altLang="zh-CN" sz="2400" i="1">
                          <a:solidFill>
                            <a:srgbClr val="000000"/>
                          </a:solidFill>
                          <a:latin typeface="Cambria Math" panose="02040503050406030204" pitchFamily="18" charset="0"/>
                          <a:ea typeface="华文楷体" panose="02010600040101010101" charset="-122"/>
                          <a:sym typeface="+mn-ea"/>
                        </a:rPr>
                        <m:t>=∆</m:t>
                      </m:r>
                      <m:sSub>
                        <m:sSubPr>
                          <m:ctrlPr>
                            <a:rPr lang="en-US" altLang="zh-CN" sz="2400" i="1">
                              <a:solidFill>
                                <a:srgbClr val="000000"/>
                              </a:solidFill>
                              <a:latin typeface="Cambria Math" panose="02040503050406030204" pitchFamily="18" charset="0"/>
                              <a:ea typeface="华文楷体" panose="02010600040101010101" charset="-122"/>
                              <a:sym typeface="+mn-ea"/>
                            </a:rPr>
                          </m:ctrlPr>
                        </m:sSubPr>
                        <m:e>
                          <m:r>
                            <a:rPr lang="en-US" altLang="zh-CN" sz="2400" i="1" smtClean="0">
                              <a:solidFill>
                                <a:srgbClr val="000000"/>
                              </a:solidFill>
                              <a:latin typeface="Cambria Math" panose="02040503050406030204" pitchFamily="18" charset="0"/>
                              <a:ea typeface="华文楷体" panose="02010600040101010101" charset="-122"/>
                              <a:sym typeface="+mn-ea"/>
                            </a:rPr>
                            <m:t>𝑅</m:t>
                          </m:r>
                          <m:r>
                            <a:rPr lang="en-US" altLang="zh-CN" sz="2400" i="1">
                              <a:solidFill>
                                <a:srgbClr val="000000"/>
                              </a:solidFill>
                              <a:latin typeface="Cambria Math" panose="02040503050406030204" pitchFamily="18" charset="0"/>
                              <a:ea typeface="华文楷体" panose="02010600040101010101" charset="-122"/>
                              <a:sym typeface="+mn-ea"/>
                            </a:rPr>
                            <m:t>𝐶</m:t>
                          </m:r>
                        </m:e>
                        <m:sub>
                          <m:r>
                            <a:rPr lang="en-US" altLang="zh-CN" sz="2400" i="1">
                              <a:solidFill>
                                <a:srgbClr val="000000"/>
                              </a:solidFill>
                              <a:latin typeface="Cambria Math" panose="02040503050406030204" pitchFamily="18" charset="0"/>
                              <a:ea typeface="华文楷体" panose="02010600040101010101" charset="-122"/>
                              <a:sym typeface="+mn-ea"/>
                            </a:rPr>
                            <m:t>𝑡</m:t>
                          </m:r>
                        </m:sub>
                      </m:sSub>
                      <m:r>
                        <a:rPr lang="en-US" altLang="zh-CN" sz="2400" i="1">
                          <a:solidFill>
                            <a:srgbClr val="000000"/>
                          </a:solidFill>
                          <a:latin typeface="Cambria Math" panose="02040503050406030204" pitchFamily="18" charset="0"/>
                          <a:ea typeface="华文楷体" panose="02010600040101010101" charset="-122"/>
                          <a:sym typeface="+mn-ea"/>
                        </a:rPr>
                        <m:t>/</m:t>
                      </m:r>
                      <m:r>
                        <a:rPr lang="en-US" altLang="zh-CN" sz="2400" i="1" smtClean="0">
                          <a:solidFill>
                            <a:srgbClr val="000000"/>
                          </a:solidFill>
                          <a:latin typeface="Cambria Math" panose="02040503050406030204" pitchFamily="18" charset="0"/>
                          <a:ea typeface="华文楷体" panose="02010600040101010101" charset="-122"/>
                          <a:sym typeface="+mn-ea"/>
                        </a:rPr>
                        <m:t>𝑅</m:t>
                      </m:r>
                      <m:sSub>
                        <m:sSubPr>
                          <m:ctrlPr>
                            <a:rPr lang="en-US" altLang="zh-CN" sz="2400" i="1">
                              <a:solidFill>
                                <a:srgbClr val="000000"/>
                              </a:solidFill>
                              <a:latin typeface="Cambria Math" panose="02040503050406030204" pitchFamily="18" charset="0"/>
                              <a:ea typeface="华文楷体" panose="02010600040101010101" charset="-122"/>
                              <a:sym typeface="+mn-ea"/>
                            </a:rPr>
                          </m:ctrlPr>
                        </m:sSubPr>
                        <m:e>
                          <m:r>
                            <a:rPr lang="en-US" altLang="zh-CN" sz="2400" i="1">
                              <a:solidFill>
                                <a:srgbClr val="000000"/>
                              </a:solidFill>
                              <a:latin typeface="Cambria Math" panose="02040503050406030204" pitchFamily="18" charset="0"/>
                              <a:ea typeface="华文楷体" panose="02010600040101010101" charset="-122"/>
                              <a:sym typeface="+mn-ea"/>
                            </a:rPr>
                            <m:t>𝐺𝐷𝑃</m:t>
                          </m:r>
                        </m:e>
                        <m:sub>
                          <m:r>
                            <a:rPr lang="en-US" altLang="zh-CN" sz="2400" i="1">
                              <a:solidFill>
                                <a:srgbClr val="000000"/>
                              </a:solidFill>
                              <a:latin typeface="Cambria Math" panose="02040503050406030204" pitchFamily="18" charset="0"/>
                              <a:ea typeface="华文楷体" panose="02010600040101010101" charset="-122"/>
                              <a:sym typeface="+mn-ea"/>
                            </a:rPr>
                            <m:t>𝑡</m:t>
                          </m:r>
                          <m:r>
                            <a:rPr lang="en-US" altLang="zh-CN" sz="2400" i="1">
                              <a:solidFill>
                                <a:srgbClr val="000000"/>
                              </a:solidFill>
                              <a:latin typeface="Cambria Math" panose="02040503050406030204" pitchFamily="18" charset="0"/>
                              <a:ea typeface="华文楷体" panose="02010600040101010101" charset="-122"/>
                              <a:sym typeface="+mn-ea"/>
                            </a:rPr>
                            <m:t>−1</m:t>
                          </m:r>
                        </m:sub>
                      </m:sSub>
                    </m:oMath>
                  </m:oMathPara>
                </a14:m>
                <a:endParaRPr lang="en-US" altLang="zh-CN" sz="2400" i="1" dirty="0">
                  <a:solidFill>
                    <a:srgbClr val="000000"/>
                  </a:solidFill>
                  <a:latin typeface="Cambria Math" panose="02040503050406030204" pitchFamily="18" charset="0"/>
                  <a:ea typeface="华文楷体" panose="02010600040101010101" charset="-122"/>
                </a:endParaRPr>
              </a:p>
              <a:p>
                <a:pPr indent="252095" algn="just" defTabSz="266700">
                  <a:lnSpc>
                    <a:spcPts val="4200"/>
                  </a:lnSpc>
                  <a:spcAft>
                    <a:spcPct val="0"/>
                  </a:spcAft>
                </a:pPr>
                <a:r>
                  <a:rPr lang="zh-CN" altLang="en-US" sz="2400" noProof="0" dirty="0">
                    <a:solidFill>
                      <a:srgbClr val="000000"/>
                    </a:solidFill>
                    <a:latin typeface="华文楷体" panose="02010600040101010101" charset="-122"/>
                    <a:ea typeface="华文楷体" panose="02010600040101010101" charset="-122"/>
                  </a:rPr>
                  <a:t>       进而，可由二者之差测算消费需求引起的物价变化。</a:t>
                </a:r>
                <a:endParaRPr lang="zh-CN" altLang="en-US" dirty="0">
                  <a:latin typeface="微软雅黑" panose="020B0503020204020204" charset="-122"/>
                  <a:ea typeface="微软雅黑" panose="020B0503020204020204" charset="-122"/>
                </a:endParaRPr>
              </a:p>
            </p:txBody>
          </p:sp>
        </mc:Choice>
        <mc:Fallback xmlns="">
          <p:sp>
            <p:nvSpPr>
              <p:cNvPr id="6" name="文本框 5"/>
              <p:cNvSpPr txBox="1">
                <a:spLocks noRot="1" noChangeAspect="1" noMove="1" noResize="1" noEditPoints="1" noAdjustHandles="1" noChangeArrowheads="1" noChangeShapeType="1" noTextEdit="1"/>
              </p:cNvSpPr>
              <p:nvPr/>
            </p:nvSpPr>
            <p:spPr>
              <a:xfrm>
                <a:off x="840740" y="895985"/>
                <a:ext cx="10539095" cy="5242560"/>
              </a:xfrm>
              <a:prstGeom prst="rect">
                <a:avLst/>
              </a:prstGeom>
              <a:blipFill>
                <a:blip r:embed="rId2"/>
                <a:stretch>
                  <a:fillRect l="-925" r="-868"/>
                </a:stretch>
              </a:blipFill>
            </p:spPr>
            <p:txBody>
              <a:bodyPr/>
              <a:lstStyle/>
              <a:p>
                <a:r>
                  <a:rPr lang="zh-SG" altLang="en-US">
                    <a:noFill/>
                  </a:rPr>
                  <a:t> </a:t>
                </a:r>
              </a:p>
            </p:txBody>
          </p:sp>
        </mc:Fallback>
      </mc:AlternateContent>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35</a:t>
            </a:fld>
            <a:endParaRPr lang="zh-CN" altLang="en-US" sz="2000" dirty="0">
              <a:solidFill>
                <a:schemeClr val="tx1"/>
              </a:solidFill>
            </a:endParaRPr>
          </a:p>
        </p:txBody>
      </p:sp>
      <p:sp>
        <p:nvSpPr>
          <p:cNvPr id="10" name="Rectangle 4" descr="浅色上对角线"/>
          <p:cNvSpPr>
            <a:spLocks noChangeArrowheads="1"/>
          </p:cNvSpPr>
          <p:nvPr/>
        </p:nvSpPr>
        <p:spPr bwMode="auto">
          <a:xfrm>
            <a:off x="84000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algn="l" eaLnBrk="0" hangingPunct="0">
              <a:buClrTx/>
              <a:buSzTx/>
              <a:buFontTx/>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sym typeface="+mn-ea"/>
              </a:rPr>
              <a:t>二、消费需求对增长的贡献</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36</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475041"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二、消费需求对增长的贡献</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252542" y="2390274"/>
            <a:ext cx="5642574" cy="2077453"/>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345372"/>
            <a:ext cx="5493489" cy="4352282"/>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根据官方统计数据，</a:t>
            </a:r>
            <a:r>
              <a:rPr lang="en-US" altLang="zh-CN" sz="2400" dirty="0">
                <a:latin typeface="华文楷体" panose="02010600040101010101" charset="-122"/>
                <a:ea typeface="华文楷体" panose="02010600040101010101" charset="-122"/>
              </a:rPr>
              <a:t>1978—2023</a:t>
            </a:r>
            <a:r>
              <a:rPr lang="zh-CN" altLang="en-US" sz="2400" dirty="0">
                <a:latin typeface="华文楷体" panose="02010600040101010101" charset="-122"/>
                <a:ea typeface="华文楷体" panose="02010600040101010101" charset="-122"/>
              </a:rPr>
              <a:t>年我国消费拉动贡献率平均为</a:t>
            </a:r>
            <a:r>
              <a:rPr lang="en-US" altLang="zh-CN" sz="2400" dirty="0">
                <a:latin typeface="华文楷体" panose="02010600040101010101" charset="-122"/>
                <a:ea typeface="华文楷体" panose="02010600040101010101" charset="-122"/>
              </a:rPr>
              <a:t>58.9%</a:t>
            </a:r>
            <a:r>
              <a:rPr lang="zh-CN" altLang="en-US" sz="2400" dirty="0">
                <a:latin typeface="华文楷体" panose="02010600040101010101" charset="-122"/>
                <a:ea typeface="华文楷体" panose="02010600040101010101" charset="-122"/>
              </a:rPr>
              <a:t>，最高为</a:t>
            </a:r>
            <a:r>
              <a:rPr lang="en-US" altLang="zh-CN" sz="2400" dirty="0">
                <a:latin typeface="华文楷体" panose="02010600040101010101" charset="-122"/>
                <a:ea typeface="华文楷体" panose="02010600040101010101" charset="-122"/>
              </a:rPr>
              <a:t>1981</a:t>
            </a:r>
            <a:r>
              <a:rPr lang="zh-CN" altLang="en-US" sz="2400" dirty="0">
                <a:latin typeface="华文楷体" panose="02010600040101010101" charset="-122"/>
                <a:ea typeface="华文楷体" panose="02010600040101010101" charset="-122"/>
              </a:rPr>
              <a:t>年的</a:t>
            </a:r>
            <a:r>
              <a:rPr lang="en-US" altLang="zh-CN" sz="2400" dirty="0">
                <a:latin typeface="华文楷体" panose="02010600040101010101" charset="-122"/>
                <a:ea typeface="华文楷体" panose="02010600040101010101" charset="-122"/>
              </a:rPr>
              <a:t>89.4%</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1978—2000</a:t>
            </a:r>
            <a:r>
              <a:rPr lang="zh-CN" altLang="en-US" sz="2400" dirty="0">
                <a:latin typeface="华文楷体" panose="02010600040101010101" charset="-122"/>
                <a:ea typeface="华文楷体" panose="02010600040101010101" charset="-122"/>
              </a:rPr>
              <a:t>年平均</a:t>
            </a:r>
            <a:r>
              <a:rPr lang="en-US" altLang="zh-CN" sz="2400" dirty="0">
                <a:latin typeface="华文楷体" panose="02010600040101010101" charset="-122"/>
                <a:ea typeface="华文楷体" panose="02010600040101010101" charset="-122"/>
              </a:rPr>
              <a:t>63.6%</a:t>
            </a:r>
            <a:r>
              <a:rPr lang="zh-CN" altLang="en-US" sz="2400" dirty="0">
                <a:latin typeface="华文楷体" panose="02010600040101010101" charset="-122"/>
                <a:ea typeface="华文楷体" panose="02010600040101010101" charset="-122"/>
              </a:rPr>
              <a:t>，波动较大；</a:t>
            </a:r>
            <a:r>
              <a:rPr lang="en-US" altLang="zh-CN" sz="2400" dirty="0">
                <a:latin typeface="华文楷体" panose="02010600040101010101" charset="-122"/>
                <a:ea typeface="华文楷体" panose="02010600040101010101" charset="-122"/>
              </a:rPr>
              <a:t>2001—2019</a:t>
            </a:r>
            <a:r>
              <a:rPr lang="zh-CN" altLang="en-US" sz="2400" dirty="0">
                <a:latin typeface="华文楷体" panose="02010600040101010101" charset="-122"/>
                <a:ea typeface="华文楷体" panose="02010600040101010101" charset="-122"/>
              </a:rPr>
              <a:t>年降至</a:t>
            </a:r>
            <a:r>
              <a:rPr lang="en-US" altLang="zh-CN" sz="2400" dirty="0">
                <a:latin typeface="华文楷体" panose="02010600040101010101" charset="-122"/>
                <a:ea typeface="华文楷体" panose="02010600040101010101" charset="-122"/>
              </a:rPr>
              <a:t>54%</a:t>
            </a:r>
            <a:r>
              <a:rPr lang="zh-CN" altLang="en-US" sz="2400" dirty="0">
                <a:latin typeface="华文楷体" panose="02010600040101010101" charset="-122"/>
                <a:ea typeface="华文楷体" panose="02010600040101010101" charset="-122"/>
              </a:rPr>
              <a:t>，但波动明显减小。</a:t>
            </a:r>
            <a:r>
              <a:rPr lang="en-US" altLang="zh-CN" sz="2400" dirty="0">
                <a:latin typeface="华文楷体" panose="02010600040101010101" charset="-122"/>
                <a:ea typeface="华文楷体" panose="02010600040101010101" charset="-122"/>
              </a:rPr>
              <a:t>2020</a:t>
            </a:r>
            <a:r>
              <a:rPr lang="zh-CN" altLang="en-US" sz="2400" dirty="0">
                <a:latin typeface="华文楷体" panose="02010600040101010101" charset="-122"/>
                <a:ea typeface="华文楷体" panose="02010600040101010101" charset="-122"/>
              </a:rPr>
              <a:t>年受疫情影响出现</a:t>
            </a:r>
            <a:r>
              <a:rPr lang="en-US" altLang="zh-CN" sz="2400" dirty="0">
                <a:latin typeface="华文楷体" panose="02010600040101010101" charset="-122"/>
                <a:ea typeface="华文楷体" panose="02010600040101010101" charset="-122"/>
              </a:rPr>
              <a:t>-6.8%</a:t>
            </a:r>
            <a:r>
              <a:rPr lang="zh-CN" altLang="en-US" sz="2400" dirty="0">
                <a:latin typeface="华文楷体" panose="02010600040101010101" charset="-122"/>
                <a:ea typeface="华文楷体" panose="02010600040101010101" charset="-122"/>
              </a:rPr>
              <a:t>的负值，之后恢复正常。</a:t>
            </a: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38555144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37</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50000"/>
              </a:lnSpc>
              <a:buClrTx/>
              <a:buSzTx/>
              <a:buFontTx/>
            </a:pP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第五节  中国消费函数估计与选择</a:t>
            </a: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一、中国消费函数选择</a:t>
            </a: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二、中国</a:t>
            </a:r>
            <a:r>
              <a:rPr lang="en-US" altLang="zh-CN" sz="3600" b="1" dirty="0">
                <a:solidFill>
                  <a:srgbClr val="0070C0"/>
                </a:solidFill>
                <a:latin typeface="楷体" panose="02010609060101010101" charset="-122"/>
                <a:ea typeface="楷体" panose="02010609060101010101" charset="-122"/>
                <a:sym typeface="+mn-ea"/>
              </a:rPr>
              <a:t>ELES</a:t>
            </a:r>
            <a:r>
              <a:rPr lang="zh-CN" altLang="en-US" sz="3600" b="1" dirty="0">
                <a:solidFill>
                  <a:srgbClr val="0070C0"/>
                </a:solidFill>
                <a:latin typeface="楷体" panose="02010609060101010101" charset="-122"/>
                <a:ea typeface="楷体" panose="02010609060101010101" charset="-122"/>
                <a:sym typeface="+mn-ea"/>
              </a:rPr>
              <a:t>模型估计</a:t>
            </a:r>
          </a:p>
        </p:txBody>
      </p:sp>
      <p:sp>
        <p:nvSpPr>
          <p:cNvPr id="2" name="矩形 1"/>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a:ln>
                  <a:noFill/>
                </a:ln>
              </a:rPr>
              <a:t>宏观经济监测统计分析</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38</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消费需求模型总结</a:t>
            </a:r>
          </a:p>
        </p:txBody>
      </p:sp>
      <p:sp>
        <p:nvSpPr>
          <p:cNvPr id="7" name="内容占位符 6">
            <a:extLst>
              <a:ext uri="{FF2B5EF4-FFF2-40B4-BE49-F238E27FC236}">
                <a16:creationId xmlns:a16="http://schemas.microsoft.com/office/drawing/2014/main" id="{A0CB720D-4784-2879-A463-F9FD7B54172E}"/>
              </a:ext>
            </a:extLst>
          </p:cNvPr>
          <p:cNvSpPr>
            <a:spLocks noGrp="1"/>
          </p:cNvSpPr>
          <p:nvPr>
            <p:ph idx="1"/>
          </p:nvPr>
        </p:nvSpPr>
        <p:spPr>
          <a:xfrm>
            <a:off x="837194" y="1253331"/>
            <a:ext cx="10517611" cy="4351338"/>
          </a:xfrm>
        </p:spPr>
        <p:txBody>
          <a:bodyPr>
            <a:normAutofit/>
          </a:bodyPr>
          <a:lstStyle/>
          <a:p>
            <a:r>
              <a:rPr lang="zh-CN" altLang="en-US" sz="2400" b="1" dirty="0">
                <a:latin typeface="华文楷体" panose="02010600040101010101" charset="-122"/>
                <a:ea typeface="华文楷体" panose="02010600040101010101" charset="-122"/>
              </a:rPr>
              <a:t>绝对收入模型（</a:t>
            </a:r>
            <a:r>
              <a:rPr lang="en-US" altLang="zh-CN" sz="2400" b="1" dirty="0">
                <a:latin typeface="华文楷体" panose="02010600040101010101" charset="-122"/>
                <a:ea typeface="华文楷体" panose="02010600040101010101" charset="-122"/>
              </a:rPr>
              <a:t>7.1–7.2</a:t>
            </a:r>
            <a:r>
              <a:rPr lang="zh-CN" altLang="en-US" sz="2400" b="1"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：消费由当期收入决定，体现边际消费倾向递减；</a:t>
            </a:r>
            <a:endParaRPr lang="en-US" altLang="zh-CN" sz="2400" dirty="0">
              <a:latin typeface="华文楷体" panose="02010600040101010101" charset="-122"/>
              <a:ea typeface="华文楷体" panose="02010600040101010101" charset="-122"/>
            </a:endParaRPr>
          </a:p>
          <a:p>
            <a:r>
              <a:rPr lang="zh-CN" altLang="en-US" sz="2400" b="1" dirty="0">
                <a:latin typeface="华文楷体" panose="02010600040101010101" charset="-122"/>
                <a:ea typeface="华文楷体" panose="02010600040101010101" charset="-122"/>
              </a:rPr>
              <a:t>相对收入模型（</a:t>
            </a:r>
            <a:r>
              <a:rPr lang="en-US" altLang="zh-CN" sz="2400" b="1" dirty="0">
                <a:latin typeface="华文楷体" panose="02010600040101010101" charset="-122"/>
                <a:ea typeface="华文楷体" panose="02010600040101010101" charset="-122"/>
              </a:rPr>
              <a:t>7.3–7.4</a:t>
            </a:r>
            <a:r>
              <a:rPr lang="zh-CN" altLang="en-US" sz="2400" b="1"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：消费受社会比较和历史收入影响，存在“示范效应”和“棘轮效应”；</a:t>
            </a:r>
            <a:endParaRPr lang="en-US" altLang="zh-CN" sz="2400" dirty="0">
              <a:latin typeface="华文楷体" panose="02010600040101010101" charset="-122"/>
              <a:ea typeface="华文楷体" panose="02010600040101010101" charset="-122"/>
            </a:endParaRPr>
          </a:p>
          <a:p>
            <a:r>
              <a:rPr lang="zh-CN" altLang="en-US" sz="2400" b="1" dirty="0">
                <a:latin typeface="华文楷体" panose="02010600040101010101" charset="-122"/>
                <a:ea typeface="华文楷体" panose="02010600040101010101" charset="-122"/>
              </a:rPr>
              <a:t>持久收入模型（</a:t>
            </a:r>
            <a:r>
              <a:rPr lang="en-US" altLang="zh-CN" sz="2400" b="1" dirty="0">
                <a:latin typeface="华文楷体" panose="02010600040101010101" charset="-122"/>
                <a:ea typeface="华文楷体" panose="02010600040101010101" charset="-122"/>
              </a:rPr>
              <a:t>7.5–7.6</a:t>
            </a:r>
            <a:r>
              <a:rPr lang="zh-CN" altLang="en-US" sz="2400" b="1"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：消费取决于长期稳定的持久收入；</a:t>
            </a:r>
            <a:endParaRPr lang="en-US" altLang="zh-CN" sz="2400" dirty="0">
              <a:latin typeface="华文楷体" panose="02010600040101010101" charset="-122"/>
              <a:ea typeface="华文楷体" panose="02010600040101010101" charset="-122"/>
            </a:endParaRPr>
          </a:p>
          <a:p>
            <a:r>
              <a:rPr lang="zh-CN" altLang="en-US" sz="2400" b="1" dirty="0">
                <a:latin typeface="华文楷体" panose="02010600040101010101" charset="-122"/>
                <a:ea typeface="华文楷体" panose="02010600040101010101" charset="-122"/>
              </a:rPr>
              <a:t>生命周期模型（</a:t>
            </a:r>
            <a:r>
              <a:rPr lang="en-US" altLang="zh-CN" sz="2400" b="1" dirty="0">
                <a:latin typeface="华文楷体" panose="02010600040101010101" charset="-122"/>
                <a:ea typeface="华文楷体" panose="02010600040101010101" charset="-122"/>
              </a:rPr>
              <a:t>7.7–7.8</a:t>
            </a:r>
            <a:r>
              <a:rPr lang="zh-CN" altLang="en-US" sz="2400" b="1"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：消费基于终生收入和财富分配；</a:t>
            </a:r>
            <a:endParaRPr lang="en-US" altLang="zh-CN" sz="2400" dirty="0">
              <a:latin typeface="华文楷体" panose="02010600040101010101" charset="-122"/>
              <a:ea typeface="华文楷体" panose="02010600040101010101" charset="-122"/>
            </a:endParaRPr>
          </a:p>
          <a:p>
            <a:r>
              <a:rPr lang="zh-CN" altLang="en-US" sz="2400" b="1" dirty="0">
                <a:latin typeface="华文楷体" panose="02010600040101010101" charset="-122"/>
                <a:ea typeface="华文楷体" panose="02010600040101010101" charset="-122"/>
              </a:rPr>
              <a:t>预期模型（</a:t>
            </a:r>
            <a:r>
              <a:rPr lang="en-US" altLang="zh-CN" sz="2400" b="1" dirty="0">
                <a:latin typeface="华文楷体" panose="02010600040101010101" charset="-122"/>
                <a:ea typeface="华文楷体" panose="02010600040101010101" charset="-122"/>
              </a:rPr>
              <a:t>7.9–7.12</a:t>
            </a:r>
            <a:r>
              <a:rPr lang="zh-CN" altLang="en-US" sz="2400" b="1"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：消费受预期收入和上期消费影响；</a:t>
            </a:r>
            <a:endParaRPr lang="en-US" altLang="zh-CN" sz="2400" dirty="0">
              <a:latin typeface="华文楷体" panose="02010600040101010101" charset="-122"/>
              <a:ea typeface="华文楷体" panose="02010600040101010101" charset="-122"/>
            </a:endParaRPr>
          </a:p>
          <a:p>
            <a:r>
              <a:rPr lang="zh-CN" altLang="en-US" sz="2400" b="1" dirty="0">
                <a:latin typeface="华文楷体" panose="02010600040101010101" charset="-122"/>
                <a:ea typeface="华文楷体" panose="02010600040101010101" charset="-122"/>
              </a:rPr>
              <a:t>需求函数模型（</a:t>
            </a:r>
            <a:r>
              <a:rPr lang="en-US" altLang="zh-CN" sz="2400" b="1" dirty="0">
                <a:latin typeface="华文楷体" panose="02010600040101010101" charset="-122"/>
                <a:ea typeface="华文楷体" panose="02010600040101010101" charset="-122"/>
              </a:rPr>
              <a:t>7.13–7.14</a:t>
            </a:r>
            <a:r>
              <a:rPr lang="zh-CN" altLang="en-US" sz="2400" b="1"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：描述需求与收入、价格的关系；</a:t>
            </a:r>
            <a:endParaRPr lang="en-US" altLang="zh-CN" sz="2400" dirty="0">
              <a:latin typeface="华文楷体" panose="02010600040101010101" charset="-122"/>
              <a:ea typeface="华文楷体" panose="02010600040101010101" charset="-122"/>
            </a:endParaRPr>
          </a:p>
          <a:p>
            <a:r>
              <a:rPr lang="en-US" altLang="zh-CN" sz="2400" b="1" dirty="0">
                <a:latin typeface="华文楷体" panose="02010600040101010101" charset="-122"/>
                <a:ea typeface="华文楷体" panose="02010600040101010101" charset="-122"/>
              </a:rPr>
              <a:t>LES</a:t>
            </a:r>
            <a:r>
              <a:rPr lang="zh-CN" altLang="en-US" sz="2400" b="1" dirty="0">
                <a:latin typeface="华文楷体" panose="02010600040101010101" charset="-122"/>
                <a:ea typeface="华文楷体" panose="02010600040101010101" charset="-122"/>
              </a:rPr>
              <a:t>与</a:t>
            </a:r>
            <a:r>
              <a:rPr lang="en-US" altLang="zh-CN" sz="2400" b="1" dirty="0">
                <a:latin typeface="华文楷体" panose="02010600040101010101" charset="-122"/>
                <a:ea typeface="华文楷体" panose="02010600040101010101" charset="-122"/>
              </a:rPr>
              <a:t>ELES</a:t>
            </a:r>
            <a:r>
              <a:rPr lang="zh-CN" altLang="en-US" sz="2400" b="1" dirty="0">
                <a:latin typeface="华文楷体" panose="02010600040101010101" charset="-122"/>
                <a:ea typeface="华文楷体" panose="02010600040101010101" charset="-122"/>
              </a:rPr>
              <a:t>模型（</a:t>
            </a:r>
            <a:r>
              <a:rPr lang="en-US" altLang="zh-CN" sz="2400" b="1" dirty="0">
                <a:latin typeface="华文楷体" panose="02010600040101010101" charset="-122"/>
                <a:ea typeface="华文楷体" panose="02010600040101010101" charset="-122"/>
              </a:rPr>
              <a:t>7.15–7.17</a:t>
            </a:r>
            <a:r>
              <a:rPr lang="zh-CN" altLang="en-US" sz="2400" b="1"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：将消费分为基本需求和追加支出，</a:t>
            </a:r>
            <a:r>
              <a:rPr lang="en-US" altLang="zh-CN" sz="2400" dirty="0">
                <a:latin typeface="华文楷体" panose="02010600040101010101" charset="-122"/>
                <a:ea typeface="华文楷体" panose="02010600040101010101" charset="-122"/>
              </a:rPr>
              <a:t>ELES</a:t>
            </a:r>
            <a:r>
              <a:rPr lang="zh-CN" altLang="en-US" sz="2400" dirty="0">
                <a:latin typeface="华文楷体" panose="02010600040101010101" charset="-122"/>
                <a:ea typeface="华文楷体" panose="02010600040101010101" charset="-122"/>
              </a:rPr>
              <a:t>在此基础上改进，更适用于实证分析。</a:t>
            </a:r>
            <a:endParaRPr lang="zh-SG"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1200473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9"/>
          <p:cNvSpPr>
            <a:spLocks noGrp="1" noChangeArrowheads="1"/>
          </p:cNvSpPr>
          <p:nvPr>
            <p:ph idx="1"/>
          </p:nvPr>
        </p:nvSpPr>
        <p:spPr>
          <a:xfrm>
            <a:off x="615315" y="909320"/>
            <a:ext cx="11386820" cy="4909185"/>
          </a:xfrm>
          <a:ln w="25400">
            <a:noFill/>
          </a:ln>
          <a:effectLst>
            <a:outerShdw blurRad="50800" dist="50800" dir="5400000" algn="ctr" rotWithShape="0">
              <a:schemeClr val="accent5">
                <a:lumMod val="20000"/>
                <a:lumOff val="80000"/>
              </a:schemeClr>
            </a:outerShdw>
          </a:effectLst>
        </p:spPr>
        <p:txBody>
          <a:bodyPr>
            <a:normAutofit/>
          </a:bodyPr>
          <a:lstStyle/>
          <a:p>
            <a:pPr fontAlgn="auto">
              <a:lnSpc>
                <a:spcPts val="3400"/>
              </a:lnSpc>
              <a:buNone/>
            </a:pPr>
            <a:r>
              <a:rPr lang="zh-CN" altLang="en-US" sz="2400" dirty="0">
                <a:latin typeface="华文楷体" panose="02010600040101010101" charset="-122"/>
                <a:ea typeface="华文楷体" panose="02010600040101010101" charset="-122"/>
                <a:cs typeface="华文楷体" panose="02010600040101010101" charset="-122"/>
              </a:rPr>
              <a:t>           消费是使用货物或服务来满足人类的物质、文化和精神生活需要。作为社会总需求的主体，消费需求构成宏观经济统计分析的重要研究对象。宽泛地看，消费有生产消费与生活消费、中间消耗与最终消费之分。本章从社会总需求角度出发，将消费限定为进入国民收入使用阶段、用于人民生活的最终消费。</a:t>
            </a:r>
          </a:p>
          <a:p>
            <a:pPr fontAlgn="auto">
              <a:lnSpc>
                <a:spcPts val="3400"/>
              </a:lnSpc>
              <a:buNone/>
            </a:pPr>
            <a:r>
              <a:rPr lang="zh-CN" altLang="en-US" sz="2400" dirty="0">
                <a:latin typeface="华文楷体" panose="02010600040101010101" charset="-122"/>
                <a:ea typeface="华文楷体" panose="02010600040101010101" charset="-122"/>
                <a:cs typeface="华文楷体" panose="02010600040101010101" charset="-122"/>
              </a:rPr>
              <a:t>           作为一个宏观经济概念，消费是指全社会对最终消费品（货物或服务）有支付能力的需求总量。测算消费规模的常用统计指标为最终消费总额。从国民经济核算角度看，最终消费是指住户、政府或为住户服务的私人非营利机构承担的个人消费货物或服务的全部支出加上公共消费支出之和，既包括实际消费支出又包括虚拟消费支出。统计核算中，将最终消费分为居民消费和政府消费两类。</a:t>
            </a:r>
          </a:p>
          <a:p>
            <a:pPr>
              <a:lnSpc>
                <a:spcPct val="150000"/>
              </a:lnSpc>
              <a:buNone/>
            </a:pPr>
            <a:endParaRPr lang="zh-CN" altLang="en-US" sz="2400" dirty="0">
              <a:latin typeface="微软雅黑" panose="020B0503020204020204" charset="-122"/>
              <a:ea typeface="微软雅黑" panose="020B0503020204020204"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a:t>
            </a:fld>
            <a:endParaRPr lang="zh-CN" altLang="en-US" sz="2000" dirty="0">
              <a:solidFill>
                <a:schemeClr val="tx1"/>
              </a:solidFill>
            </a:endParaRPr>
          </a:p>
        </p:txBody>
      </p:sp>
      <p:sp>
        <p:nvSpPr>
          <p:cNvPr id="7" name="Rectangle 4" descr="浅色上对角线"/>
          <p:cNvSpPr>
            <a:spLocks noChangeArrowheads="1"/>
          </p:cNvSpPr>
          <p:nvPr/>
        </p:nvSpPr>
        <p:spPr bwMode="auto">
          <a:xfrm>
            <a:off x="861695" y="107315"/>
            <a:ext cx="6058535" cy="664210"/>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一、消费需求概念</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.数据说明</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基于我国官方统计，在国民经济层面构造消费函数估计所需数据，跨度为</a:t>
            </a:r>
            <a:r>
              <a:rPr lang="en-US" altLang="zh-CN" sz="2400" dirty="0">
                <a:latin typeface="华文楷体" panose="02010600040101010101" charset="-122"/>
                <a:ea typeface="华文楷体" panose="02010600040101010101" charset="-122"/>
                <a:cs typeface="华文楷体" panose="02010600040101010101" charset="-122"/>
              </a:rPr>
              <a:t>1952-2023</a:t>
            </a:r>
            <a:r>
              <a:rPr lang="zh-CN" altLang="en-US" sz="2400" dirty="0">
                <a:latin typeface="华文楷体" panose="02010600040101010101" charset="-122"/>
                <a:ea typeface="华文楷体" panose="02010600040101010101" charset="-122"/>
                <a:cs typeface="华文楷体" panose="02010600040101010101" charset="-122"/>
              </a:rPr>
              <a:t>年。居民消费水平</a:t>
            </a:r>
            <a:r>
              <a:rPr lang="en-US" altLang="zh-CN" sz="2400" dirty="0">
                <a:latin typeface="华文楷体" panose="02010600040101010101" charset="-122"/>
                <a:ea typeface="华文楷体" panose="02010600040101010101" charset="-122"/>
                <a:cs typeface="华文楷体" panose="02010600040101010101" charset="-122"/>
              </a:rPr>
              <a:t>C</a:t>
            </a:r>
            <a:r>
              <a:rPr lang="zh-CN" altLang="en-US" sz="2400" dirty="0">
                <a:latin typeface="华文楷体" panose="02010600040101010101" charset="-122"/>
                <a:ea typeface="华文楷体" panose="02010600040101010101" charset="-122"/>
                <a:cs typeface="华文楷体" panose="02010600040101010101" charset="-122"/>
              </a:rPr>
              <a:t>直接取自官方数据，并借助可比价指数调整为</a:t>
            </a:r>
            <a:r>
              <a:rPr lang="en-US" altLang="zh-CN" sz="2400" dirty="0">
                <a:latin typeface="华文楷体" panose="02010600040101010101" charset="-122"/>
                <a:ea typeface="华文楷体" panose="02010600040101010101" charset="-122"/>
                <a:cs typeface="华文楷体" panose="02010600040101010101" charset="-122"/>
              </a:rPr>
              <a:t>1978</a:t>
            </a:r>
            <a:r>
              <a:rPr lang="zh-CN" altLang="en-US" sz="2400" dirty="0">
                <a:latin typeface="华文楷体" panose="02010600040101010101" charset="-122"/>
                <a:ea typeface="华文楷体" panose="02010600040101010101" charset="-122"/>
                <a:cs typeface="华文楷体" panose="02010600040101010101" charset="-122"/>
              </a:rPr>
              <a:t>年价格。居民收入</a:t>
            </a:r>
            <a:r>
              <a:rPr lang="en-US" altLang="zh-CN" sz="2400" dirty="0">
                <a:latin typeface="华文楷体" panose="02010600040101010101" charset="-122"/>
                <a:ea typeface="华文楷体" panose="02010600040101010101" charset="-122"/>
                <a:cs typeface="华文楷体" panose="02010600040101010101" charset="-122"/>
              </a:rPr>
              <a:t>Y</a:t>
            </a:r>
            <a:r>
              <a:rPr lang="zh-CN" altLang="en-US" sz="2400" dirty="0">
                <a:latin typeface="华文楷体" panose="02010600040101010101" charset="-122"/>
                <a:ea typeface="华文楷体" panose="02010600040101010101" charset="-122"/>
                <a:cs typeface="华文楷体" panose="02010600040101010101" charset="-122"/>
              </a:rPr>
              <a:t>使用人均</a:t>
            </a:r>
            <a:r>
              <a:rPr lang="en-US" altLang="zh-CN" sz="2400" dirty="0">
                <a:latin typeface="华文楷体" panose="02010600040101010101" charset="-122"/>
                <a:ea typeface="华文楷体" panose="02010600040101010101" charset="-122"/>
                <a:cs typeface="华文楷体" panose="02010600040101010101" charset="-122"/>
              </a:rPr>
              <a:t>GNI</a:t>
            </a:r>
            <a:r>
              <a:rPr lang="zh-CN" altLang="en-US" sz="2400" dirty="0">
                <a:latin typeface="华文楷体" panose="02010600040101010101" charset="-122"/>
                <a:ea typeface="华文楷体" panose="02010600040101010101" charset="-122"/>
                <a:cs typeface="华文楷体" panose="02010600040101010101" charset="-122"/>
              </a:rPr>
              <a:t>，同样借助官方指数调整为</a:t>
            </a:r>
            <a:r>
              <a:rPr lang="en-US" altLang="zh-CN" sz="2400" dirty="0">
                <a:latin typeface="华文楷体" panose="02010600040101010101" charset="-122"/>
                <a:ea typeface="华文楷体" panose="02010600040101010101" charset="-122"/>
                <a:cs typeface="华文楷体" panose="02010600040101010101" charset="-122"/>
              </a:rPr>
              <a:t>1978</a:t>
            </a:r>
            <a:r>
              <a:rPr lang="zh-CN" altLang="en-US" sz="2400" dirty="0">
                <a:latin typeface="华文楷体" panose="02010600040101010101" charset="-122"/>
                <a:ea typeface="华文楷体" panose="02010600040101010101" charset="-122"/>
                <a:cs typeface="华文楷体" panose="02010600040101010101" charset="-122"/>
              </a:rPr>
              <a:t>年价格；相对收入</a:t>
            </a:r>
            <a:r>
              <a:rPr lang="en-US" altLang="zh-CN" sz="2400" dirty="0" err="1">
                <a:latin typeface="华文楷体" panose="02010600040101010101" charset="-122"/>
                <a:ea typeface="华文楷体" panose="02010600040101010101" charset="-122"/>
                <a:cs typeface="华文楷体" panose="02010600040101010101" charset="-122"/>
              </a:rPr>
              <a:t>Yh</a:t>
            </a:r>
            <a:r>
              <a:rPr lang="zh-CN" altLang="en-US" sz="2400" dirty="0">
                <a:latin typeface="华文楷体" panose="02010600040101010101" charset="-122"/>
                <a:ea typeface="华文楷体" panose="02010600040101010101" charset="-122"/>
                <a:cs typeface="华文楷体" panose="02010600040101010101" charset="-122"/>
              </a:rPr>
              <a:t>使用此前年份</a:t>
            </a:r>
            <a:r>
              <a:rPr lang="en-US" altLang="zh-CN" sz="2400" dirty="0">
                <a:latin typeface="华文楷体" panose="02010600040101010101" charset="-122"/>
                <a:ea typeface="华文楷体" panose="02010600040101010101" charset="-122"/>
                <a:cs typeface="华文楷体" panose="02010600040101010101" charset="-122"/>
              </a:rPr>
              <a:t>Y</a:t>
            </a:r>
            <a:r>
              <a:rPr lang="zh-CN" altLang="en-US" sz="2400" dirty="0">
                <a:latin typeface="华文楷体" panose="02010600040101010101" charset="-122"/>
                <a:ea typeface="华文楷体" panose="02010600040101010101" charset="-122"/>
                <a:cs typeface="华文楷体" panose="02010600040101010101" charset="-122"/>
              </a:rPr>
              <a:t>的最大值；持久收入按照式（</a:t>
            </a:r>
            <a:r>
              <a:rPr lang="en-US" altLang="zh-CN" sz="2400" dirty="0">
                <a:latin typeface="华文楷体" panose="02010600040101010101" charset="-122"/>
                <a:ea typeface="华文楷体" panose="02010600040101010101" charset="-122"/>
                <a:cs typeface="华文楷体" panose="02010600040101010101" charset="-122"/>
              </a:rPr>
              <a:t>7.6</a:t>
            </a:r>
            <a:r>
              <a:rPr lang="zh-CN" altLang="en-US" sz="2400" dirty="0">
                <a:latin typeface="华文楷体" panose="02010600040101010101" charset="-122"/>
                <a:ea typeface="华文楷体" panose="02010600040101010101" charset="-122"/>
                <a:cs typeface="华文楷体" panose="02010600040101010101" charset="-122"/>
              </a:rPr>
              <a:t>）估算，其中平滑系数取</a:t>
            </a:r>
            <a:r>
              <a:rPr lang="en-US" altLang="zh-CN" sz="2400" dirty="0">
                <a:latin typeface="华文楷体" panose="02010600040101010101" charset="-122"/>
                <a:ea typeface="华文楷体" panose="02010600040101010101" charset="-122"/>
                <a:cs typeface="华文楷体" panose="02010600040101010101" charset="-122"/>
              </a:rPr>
              <a:t>0.5</a:t>
            </a:r>
            <a:r>
              <a:rPr lang="zh-CN" altLang="en-US" sz="2400" dirty="0">
                <a:latin typeface="华文楷体" panose="02010600040101010101" charset="-122"/>
                <a:ea typeface="华文楷体" panose="02010600040101010101" charset="-122"/>
                <a:cs typeface="华文楷体" panose="02010600040101010101" charset="-122"/>
              </a:rPr>
              <a:t>。生命周期消费函数中，资产采用两种方式：一是人均储蓄存款余额，直接取自统计年鉴；二是人均资本存量</a:t>
            </a:r>
            <a:r>
              <a:rPr lang="en-US" altLang="zh-CN" sz="2400" dirty="0">
                <a:latin typeface="华文楷体" panose="02010600040101010101" charset="-122"/>
                <a:ea typeface="华文楷体" panose="02010600040101010101" charset="-122"/>
                <a:cs typeface="华文楷体" panose="02010600040101010101" charset="-122"/>
              </a:rPr>
              <a:t>K</a:t>
            </a:r>
            <a:r>
              <a:rPr lang="zh-CN" altLang="en-US" sz="2400" dirty="0">
                <a:latin typeface="华文楷体" panose="02010600040101010101" charset="-122"/>
                <a:ea typeface="华文楷体" panose="02010600040101010101" charset="-122"/>
                <a:cs typeface="华文楷体" panose="02010600040101010101" charset="-122"/>
              </a:rPr>
              <a:t>，由作者估算（方法见第</a:t>
            </a:r>
            <a:r>
              <a:rPr lang="en-US" altLang="zh-CN" sz="2400" dirty="0">
                <a:latin typeface="华文楷体" panose="02010600040101010101" charset="-122"/>
                <a:ea typeface="华文楷体" panose="02010600040101010101" charset="-122"/>
                <a:cs typeface="华文楷体" panose="02010600040101010101" charset="-122"/>
              </a:rPr>
              <a:t>2</a:t>
            </a:r>
            <a:r>
              <a:rPr lang="zh-CN" altLang="en-US" sz="2400" dirty="0">
                <a:latin typeface="华文楷体" panose="02010600040101010101" charset="-122"/>
                <a:ea typeface="华文楷体" panose="02010600040101010101" charset="-122"/>
                <a:cs typeface="华文楷体" panose="02010600040101010101" charset="-122"/>
              </a:rPr>
              <a:t>章）。模型估计利用</a:t>
            </a:r>
            <a:r>
              <a:rPr lang="en-US" altLang="zh-CN" sz="2400" dirty="0">
                <a:latin typeface="华文楷体" panose="02010600040101010101" charset="-122"/>
                <a:ea typeface="华文楷体" panose="02010600040101010101" charset="-122"/>
                <a:cs typeface="华文楷体" panose="02010600040101010101" charset="-122"/>
              </a:rPr>
              <a:t>1952-2021</a:t>
            </a:r>
            <a:r>
              <a:rPr lang="zh-CN" altLang="en-US" sz="2400" dirty="0">
                <a:latin typeface="华文楷体" panose="02010600040101010101" charset="-122"/>
                <a:ea typeface="华文楷体" panose="02010600040101010101" charset="-122"/>
                <a:cs typeface="华文楷体" panose="02010600040101010101" charset="-122"/>
              </a:rPr>
              <a:t>年数据，最后两年数据用于预测检验。</a:t>
            </a: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39</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一、中国消费函数选择</a:t>
            </a:r>
          </a:p>
        </p:txBody>
      </p:sp>
      <p:sp>
        <p:nvSpPr>
          <p:cNvPr id="3" name="文本框 2"/>
          <p:cNvSpPr txBox="1"/>
          <p:nvPr/>
        </p:nvSpPr>
        <p:spPr>
          <a:xfrm>
            <a:off x="516254" y="771208"/>
            <a:ext cx="5579745"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（一）国民经济消费函数比较</a:t>
            </a:r>
          </a:p>
        </p:txBody>
      </p:sp>
    </p:spTree>
    <p:extLst>
      <p:ext uri="{BB962C8B-B14F-4D97-AF65-F5344CB8AC3E}">
        <p14:creationId xmlns:p14="http://schemas.microsoft.com/office/powerpoint/2010/main" val="4792414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.结果比较</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40</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一、中国消费函数选择</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（一）国民经济消费函数比较</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384213" y="1851195"/>
            <a:ext cx="5437195" cy="3825856"/>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4352282"/>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表</a:t>
            </a:r>
            <a:r>
              <a:rPr lang="en-US" altLang="zh-CN" sz="2400" dirty="0">
                <a:latin typeface="华文楷体" panose="02010600040101010101" charset="-122"/>
                <a:ea typeface="华文楷体" panose="02010600040101010101" charset="-122"/>
              </a:rPr>
              <a:t>7-6</a:t>
            </a:r>
            <a:r>
              <a:rPr lang="zh-CN" altLang="en-US" sz="2400" dirty="0">
                <a:latin typeface="华文楷体" panose="02010600040101010101" charset="-122"/>
                <a:ea typeface="华文楷体" panose="02010600040101010101" charset="-122"/>
              </a:rPr>
              <a:t>显示，当期收入是消费的主要决定因素，系数在</a:t>
            </a:r>
            <a:r>
              <a:rPr lang="en-US" altLang="zh-CN" sz="2400" dirty="0">
                <a:latin typeface="华文楷体" panose="02010600040101010101" charset="-122"/>
                <a:ea typeface="华文楷体" panose="02010600040101010101" charset="-122"/>
              </a:rPr>
              <a:t>0.17—0.37</a:t>
            </a:r>
            <a:r>
              <a:rPr lang="zh-CN" altLang="en-US" sz="2400" dirty="0">
                <a:latin typeface="华文楷体" panose="02010600040101010101" charset="-122"/>
                <a:ea typeface="华文楷体" panose="02010600040101010101" charset="-122"/>
              </a:rPr>
              <a:t>之间。持久收入和财产对消费有正向影响，但作用较弱；相对收入模型因共线性结果不显著。预期模型中，上期消费影响最大，拟合度最高，式（</a:t>
            </a:r>
            <a:r>
              <a:rPr lang="en-US" altLang="zh-CN" sz="2400" dirty="0">
                <a:latin typeface="华文楷体" panose="02010600040101010101" charset="-122"/>
                <a:ea typeface="华文楷体" panose="02010600040101010101" charset="-122"/>
              </a:rPr>
              <a:t>7.2</a:t>
            </a:r>
            <a:r>
              <a:rPr lang="zh-CN" altLang="en-US" sz="2400" dirty="0">
                <a:latin typeface="华文楷体" panose="02010600040101010101" charset="-122"/>
                <a:ea typeface="华文楷体" panose="02010600040101010101" charset="-122"/>
              </a:rPr>
              <a:t>）和式（</a:t>
            </a:r>
            <a:r>
              <a:rPr lang="en-US" altLang="zh-CN" sz="2400" dirty="0">
                <a:latin typeface="华文楷体" panose="02010600040101010101" charset="-122"/>
                <a:ea typeface="华文楷体" panose="02010600040101010101" charset="-122"/>
              </a:rPr>
              <a:t>7.8</a:t>
            </a:r>
            <a:r>
              <a:rPr lang="zh-CN" altLang="en-US" sz="2400" dirty="0">
                <a:latin typeface="华文楷体" panose="02010600040101010101" charset="-122"/>
                <a:ea typeface="华文楷体" panose="02010600040101010101" charset="-122"/>
              </a:rPr>
              <a:t>）预测效果最好。</a:t>
            </a: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5669218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.模型选择</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结合三类检验，认为两类预期模型和持久收入模型，对我国居民消费行为具有更好的解释能力。然而，根据估计结果无法区分我国居民的消费模式属于理性预期还是适应预期。基本判断是：我国居民消费受当期收入影响很大，但还受此前各期收入的影响；无论资本</a:t>
            </a:r>
            <a:r>
              <a:rPr lang="en-US" altLang="zh-CN" sz="2400" dirty="0">
                <a:latin typeface="华文楷体" panose="02010600040101010101" charset="-122"/>
                <a:ea typeface="华文楷体" panose="02010600040101010101" charset="-122"/>
                <a:cs typeface="华文楷体" panose="02010600040101010101" charset="-122"/>
              </a:rPr>
              <a:t>K</a:t>
            </a:r>
            <a:r>
              <a:rPr lang="zh-CN" altLang="en-US" sz="2400" dirty="0">
                <a:latin typeface="华文楷体" panose="02010600040101010101" charset="-122"/>
                <a:ea typeface="华文楷体" panose="02010600040101010101" charset="-122"/>
                <a:cs typeface="华文楷体" panose="02010600040101010101" charset="-122"/>
              </a:rPr>
              <a:t>还是上期消费，实际都可看做对历史收入信息的综合代理。还需指出，相对收入模型在微观层面预计有更大解释能力，宏观数据之下其潜在优势难以发挥。</a:t>
            </a: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41</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一、中国消费函数选择</a:t>
            </a:r>
          </a:p>
        </p:txBody>
      </p:sp>
      <p:sp>
        <p:nvSpPr>
          <p:cNvPr id="3" name="文本框 2"/>
          <p:cNvSpPr txBox="1"/>
          <p:nvPr/>
        </p:nvSpPr>
        <p:spPr>
          <a:xfrm>
            <a:off x="516254" y="771208"/>
            <a:ext cx="5579745"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（一）国民经济消费函数比较</a:t>
            </a:r>
          </a:p>
        </p:txBody>
      </p:sp>
    </p:spTree>
    <p:extLst>
      <p:ext uri="{BB962C8B-B14F-4D97-AF65-F5344CB8AC3E}">
        <p14:creationId xmlns:p14="http://schemas.microsoft.com/office/powerpoint/2010/main" val="14350208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.数据说明</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同样基于官方统计，分别整理城乡居民消费与收入数据，跨度为</a:t>
                </a:r>
                <a:r>
                  <a:rPr lang="en-US" altLang="zh-CN" sz="2400" dirty="0">
                    <a:latin typeface="华文楷体" panose="02010600040101010101" charset="-122"/>
                    <a:ea typeface="华文楷体" panose="02010600040101010101" charset="-122"/>
                    <a:cs typeface="华文楷体" panose="02010600040101010101" charset="-122"/>
                  </a:rPr>
                  <a:t>1978-2023</a:t>
                </a:r>
                <a:r>
                  <a:rPr lang="zh-CN" altLang="en-US" sz="2400" dirty="0">
                    <a:latin typeface="华文楷体" panose="02010600040101010101" charset="-122"/>
                    <a:ea typeface="华文楷体" panose="02010600040101010101" charset="-122"/>
                    <a:cs typeface="华文楷体" panose="02010600040101010101" charset="-122"/>
                  </a:rPr>
                  <a:t>年。城乡居民消费水平</a:t>
                </a:r>
                <a:r>
                  <a:rPr lang="en-US" altLang="zh-CN" sz="2400" dirty="0">
                    <a:latin typeface="华文楷体" panose="02010600040101010101" charset="-122"/>
                    <a:ea typeface="华文楷体" panose="02010600040101010101" charset="-122"/>
                    <a:cs typeface="华文楷体" panose="02010600040101010101" charset="-122"/>
                  </a:rPr>
                  <a:t>C</a:t>
                </a:r>
                <a:r>
                  <a:rPr lang="zh-CN" altLang="en-US" sz="2400" dirty="0">
                    <a:latin typeface="华文楷体" panose="02010600040101010101" charset="-122"/>
                    <a:ea typeface="华文楷体" panose="02010600040101010101" charset="-122"/>
                    <a:cs typeface="华文楷体" panose="02010600040101010101" charset="-122"/>
                  </a:rPr>
                  <a:t>直接取自官方数据，并借助可比价指数调整为</a:t>
                </a:r>
                <a:r>
                  <a:rPr lang="en-US" altLang="zh-CN" sz="2400" dirty="0">
                    <a:latin typeface="华文楷体" panose="02010600040101010101" charset="-122"/>
                    <a:ea typeface="华文楷体" panose="02010600040101010101" charset="-122"/>
                    <a:cs typeface="华文楷体" panose="02010600040101010101" charset="-122"/>
                  </a:rPr>
                  <a:t>1978</a:t>
                </a:r>
                <a:r>
                  <a:rPr lang="zh-CN" altLang="en-US" sz="2400" dirty="0">
                    <a:latin typeface="华文楷体" panose="02010600040101010101" charset="-122"/>
                    <a:ea typeface="华文楷体" panose="02010600040101010101" charset="-122"/>
                    <a:cs typeface="华文楷体" panose="02010600040101010101" charset="-122"/>
                  </a:rPr>
                  <a:t>年价格。城乡居民收入</a:t>
                </a:r>
                <a:r>
                  <a:rPr lang="en-US" altLang="zh-CN" sz="2400" dirty="0">
                    <a:latin typeface="华文楷体" panose="02010600040101010101" charset="-122"/>
                    <a:ea typeface="华文楷体" panose="02010600040101010101" charset="-122"/>
                    <a:cs typeface="华文楷体" panose="02010600040101010101" charset="-122"/>
                  </a:rPr>
                  <a:t>Y</a:t>
                </a:r>
                <a:r>
                  <a:rPr lang="zh-CN" altLang="en-US" sz="2400" dirty="0">
                    <a:latin typeface="华文楷体" panose="02010600040101010101" charset="-122"/>
                    <a:ea typeface="华文楷体" panose="02010600040101010101" charset="-122"/>
                    <a:cs typeface="华文楷体" panose="02010600040101010101" charset="-122"/>
                  </a:rPr>
                  <a:t>使用人均可支配收入，并分别借助城市和农村</a:t>
                </a:r>
                <a:r>
                  <a:rPr lang="en-US" altLang="zh-CN" sz="2400" dirty="0">
                    <a:latin typeface="华文楷体" panose="02010600040101010101" charset="-122"/>
                    <a:ea typeface="华文楷体" panose="02010600040101010101" charset="-122"/>
                    <a:cs typeface="华文楷体" panose="02010600040101010101" charset="-122"/>
                  </a:rPr>
                  <a:t>CPI</a:t>
                </a:r>
                <a:r>
                  <a:rPr lang="zh-CN" altLang="en-US" sz="2400" dirty="0">
                    <a:latin typeface="华文楷体" panose="02010600040101010101" charset="-122"/>
                    <a:ea typeface="华文楷体" panose="02010600040101010101" charset="-122"/>
                    <a:cs typeface="华文楷体" panose="02010600040101010101" charset="-122"/>
                  </a:rPr>
                  <a:t>调整为</a:t>
                </a:r>
                <a:r>
                  <a:rPr lang="en-US" altLang="zh-CN" sz="2400" dirty="0">
                    <a:latin typeface="华文楷体" panose="02010600040101010101" charset="-122"/>
                    <a:ea typeface="华文楷体" panose="02010600040101010101" charset="-122"/>
                    <a:cs typeface="华文楷体" panose="02010600040101010101" charset="-122"/>
                  </a:rPr>
                  <a:t>1978</a:t>
                </a:r>
                <a:r>
                  <a:rPr lang="zh-CN" altLang="en-US" sz="2400" dirty="0">
                    <a:latin typeface="华文楷体" panose="02010600040101010101" charset="-122"/>
                    <a:ea typeface="华文楷体" panose="02010600040101010101" charset="-122"/>
                    <a:cs typeface="华文楷体" panose="02010600040101010101" charset="-122"/>
                  </a:rPr>
                  <a:t>年价格；相对收入</a:t>
                </a:r>
                <a14:m>
                  <m:oMath xmlns:m="http://schemas.openxmlformats.org/officeDocument/2006/math">
                    <m:sSub>
                      <m:sSubPr>
                        <m:ctrlPr>
                          <a:rPr lang="en-US" altLang="zh-CN" sz="2400" i="1" dirty="0" smtClean="0">
                            <a:latin typeface="Cambria Math" panose="02040503050406030204" pitchFamily="18" charset="0"/>
                            <a:ea typeface="华文楷体" panose="02010600040101010101" charset="-122"/>
                          </a:rPr>
                        </m:ctrlPr>
                      </m:sSubPr>
                      <m:e>
                        <m:r>
                          <a:rPr lang="en-US" altLang="zh-CN" sz="2400" i="1" dirty="0">
                            <a:latin typeface="Cambria Math" panose="02040503050406030204" pitchFamily="18" charset="0"/>
                            <a:ea typeface="华文楷体" panose="02010600040101010101" charset="-122"/>
                          </a:rPr>
                          <m:t>𝑌</m:t>
                        </m:r>
                      </m:e>
                      <m:sub>
                        <m:r>
                          <a:rPr lang="en-US" altLang="zh-CN" sz="2400" i="1" dirty="0">
                            <a:latin typeface="Cambria Math" panose="02040503050406030204" pitchFamily="18" charset="0"/>
                            <a:ea typeface="华文楷体" panose="02010600040101010101" charset="-122"/>
                          </a:rPr>
                          <m:t>h</m:t>
                        </m:r>
                      </m:sub>
                    </m:sSub>
                  </m:oMath>
                </a14:m>
                <a:r>
                  <a:rPr lang="zh-CN" altLang="en-US" sz="2400" dirty="0">
                    <a:latin typeface="华文楷体" panose="02010600040101010101" charset="-122"/>
                    <a:ea typeface="华文楷体" panose="02010600040101010101" charset="-122"/>
                    <a:cs typeface="华文楷体" panose="02010600040101010101" charset="-122"/>
                  </a:rPr>
                  <a:t>使用此前年份</a:t>
                </a:r>
                <a:r>
                  <a:rPr lang="en-US" altLang="zh-CN" sz="2400" dirty="0">
                    <a:latin typeface="华文楷体" panose="02010600040101010101" charset="-122"/>
                    <a:ea typeface="华文楷体" panose="02010600040101010101" charset="-122"/>
                    <a:cs typeface="华文楷体" panose="02010600040101010101" charset="-122"/>
                  </a:rPr>
                  <a:t>Y</a:t>
                </a:r>
                <a:r>
                  <a:rPr lang="zh-CN" altLang="en-US" sz="2400" dirty="0">
                    <a:latin typeface="华文楷体" panose="02010600040101010101" charset="-122"/>
                    <a:ea typeface="华文楷体" panose="02010600040101010101" charset="-122"/>
                    <a:cs typeface="华文楷体" panose="02010600040101010101" charset="-122"/>
                  </a:rPr>
                  <a:t>的最大值；持久收入按照式（</a:t>
                </a:r>
                <a:r>
                  <a:rPr lang="en-US" altLang="zh-CN" sz="2400" dirty="0">
                    <a:latin typeface="华文楷体" panose="02010600040101010101" charset="-122"/>
                    <a:ea typeface="华文楷体" panose="02010600040101010101" charset="-122"/>
                    <a:cs typeface="华文楷体" panose="02010600040101010101" charset="-122"/>
                  </a:rPr>
                  <a:t>7.6</a:t>
                </a:r>
                <a:r>
                  <a:rPr lang="zh-CN" altLang="en-US" sz="2400" dirty="0">
                    <a:latin typeface="华文楷体" panose="02010600040101010101" charset="-122"/>
                    <a:ea typeface="华文楷体" panose="02010600040101010101" charset="-122"/>
                    <a:cs typeface="华文楷体" panose="02010600040101010101" charset="-122"/>
                  </a:rPr>
                  <a:t>）估算，其中平滑系数取</a:t>
                </a:r>
                <a:r>
                  <a:rPr lang="en-US" altLang="zh-CN" sz="2400" dirty="0">
                    <a:latin typeface="华文楷体" panose="02010600040101010101" charset="-122"/>
                    <a:ea typeface="华文楷体" panose="02010600040101010101" charset="-122"/>
                    <a:cs typeface="华文楷体" panose="02010600040101010101" charset="-122"/>
                  </a:rPr>
                  <a:t>0.5</a:t>
                </a:r>
                <a:r>
                  <a:rPr lang="zh-CN" altLang="en-US" sz="2400" dirty="0">
                    <a:latin typeface="华文楷体" panose="02010600040101010101" charset="-122"/>
                    <a:ea typeface="华文楷体" panose="02010600040101010101" charset="-122"/>
                    <a:cs typeface="华文楷体" panose="02010600040101010101" charset="-122"/>
                  </a:rPr>
                  <a:t>。由于无法获得分城乡的存款余额及资本存量</a:t>
                </a:r>
                <a:r>
                  <a:rPr lang="en-US" altLang="zh-CN" sz="2400" dirty="0">
                    <a:latin typeface="华文楷体" panose="02010600040101010101" charset="-122"/>
                    <a:ea typeface="华文楷体" panose="02010600040101010101" charset="-122"/>
                    <a:cs typeface="华文楷体" panose="02010600040101010101" charset="-122"/>
                  </a:rPr>
                  <a:t>K</a:t>
                </a:r>
                <a:r>
                  <a:rPr lang="zh-CN" altLang="en-US" sz="2400" dirty="0">
                    <a:latin typeface="华文楷体" panose="02010600040101010101" charset="-122"/>
                    <a:ea typeface="华文楷体" panose="02010600040101010101" charset="-122"/>
                    <a:cs typeface="华文楷体" panose="02010600040101010101" charset="-122"/>
                  </a:rPr>
                  <a:t>数据，不再考察生命周期消费函数。和前面一样，利用</a:t>
                </a:r>
                <a:r>
                  <a:rPr lang="en-US" altLang="zh-CN" sz="2400" dirty="0">
                    <a:latin typeface="华文楷体" panose="02010600040101010101" charset="-122"/>
                    <a:ea typeface="华文楷体" panose="02010600040101010101" charset="-122"/>
                    <a:cs typeface="华文楷体" panose="02010600040101010101" charset="-122"/>
                  </a:rPr>
                  <a:t>1952-2021</a:t>
                </a:r>
                <a:r>
                  <a:rPr lang="zh-CN" altLang="en-US" sz="2400" dirty="0">
                    <a:latin typeface="华文楷体" panose="02010600040101010101" charset="-122"/>
                    <a:ea typeface="华文楷体" panose="02010600040101010101" charset="-122"/>
                    <a:cs typeface="华文楷体" panose="02010600040101010101" charset="-122"/>
                  </a:rPr>
                  <a:t>年数据估计模型，最后两年数据用于预测检验。</a:t>
                </a: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1075824"/>
              </a:xfrm>
              <a:blipFill>
                <a:blip r:embed="rId2"/>
                <a:stretch>
                  <a:fillRect r="-1017" b="-265341"/>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42</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一、中国消费函数选择</a:t>
            </a:r>
          </a:p>
        </p:txBody>
      </p:sp>
      <p:sp>
        <p:nvSpPr>
          <p:cNvPr id="3" name="文本框 2"/>
          <p:cNvSpPr txBox="1"/>
          <p:nvPr/>
        </p:nvSpPr>
        <p:spPr>
          <a:xfrm>
            <a:off x="516254" y="771208"/>
            <a:ext cx="5579745"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（二）城乡居民消费行为分析</a:t>
            </a:r>
          </a:p>
        </p:txBody>
      </p:sp>
    </p:spTree>
    <p:extLst>
      <p:ext uri="{BB962C8B-B14F-4D97-AF65-F5344CB8AC3E}">
        <p14:creationId xmlns:p14="http://schemas.microsoft.com/office/powerpoint/2010/main" val="23208367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.结果比较</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43</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一、中国消费函数选择</a:t>
            </a: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（二）城乡居民消费行为分析</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010400" y="885173"/>
            <a:ext cx="4579089" cy="5430811"/>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9877"/>
            <a:ext cx="5493489" cy="4890891"/>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表</a:t>
            </a:r>
            <a:r>
              <a:rPr lang="en-US" altLang="zh-CN" sz="2400" dirty="0">
                <a:latin typeface="华文楷体" panose="02010600040101010101" charset="-122"/>
                <a:ea typeface="华文楷体" panose="02010600040101010101" charset="-122"/>
              </a:rPr>
              <a:t>7-7</a:t>
            </a:r>
            <a:r>
              <a:rPr lang="zh-CN" altLang="en-US" sz="2400" dirty="0">
                <a:latin typeface="华文楷体" panose="02010600040101010101" charset="-122"/>
                <a:ea typeface="华文楷体" panose="02010600040101010101" charset="-122"/>
              </a:rPr>
              <a:t>和表</a:t>
            </a:r>
            <a:r>
              <a:rPr lang="en-US" altLang="zh-CN" sz="2400" dirty="0">
                <a:latin typeface="华文楷体" panose="02010600040101010101" charset="-122"/>
                <a:ea typeface="华文楷体" panose="02010600040101010101" charset="-122"/>
              </a:rPr>
              <a:t>7-8</a:t>
            </a:r>
            <a:r>
              <a:rPr lang="zh-CN" altLang="en-US" sz="2400" dirty="0">
                <a:latin typeface="华文楷体" panose="02010600040101010101" charset="-122"/>
                <a:ea typeface="华文楷体" panose="02010600040101010101" charset="-122"/>
              </a:rPr>
              <a:t>显示，城镇居民消费最符合持久收入假说，消费倾向约</a:t>
            </a:r>
            <a:r>
              <a:rPr lang="en-US" altLang="zh-CN" sz="2400" dirty="0">
                <a:latin typeface="华文楷体" panose="02010600040101010101" charset="-122"/>
                <a:ea typeface="华文楷体" panose="02010600040101010101" charset="-122"/>
              </a:rPr>
              <a:t>0.39</a:t>
            </a:r>
            <a:r>
              <a:rPr lang="zh-CN" altLang="en-US" sz="2400" dirty="0">
                <a:latin typeface="华文楷体" panose="02010600040101010101" charset="-122"/>
                <a:ea typeface="华文楷体" panose="02010600040101010101" charset="-122"/>
              </a:rPr>
              <a:t>；绝对收入模型次之，约</a:t>
            </a:r>
            <a:r>
              <a:rPr lang="en-US" altLang="zh-CN" sz="2400" dirty="0">
                <a:latin typeface="华文楷体" panose="02010600040101010101" charset="-122"/>
                <a:ea typeface="华文楷体" panose="02010600040101010101" charset="-122"/>
              </a:rPr>
              <a:t>0.6</a:t>
            </a:r>
            <a:r>
              <a:rPr lang="zh-CN" altLang="en-US" sz="2400" dirty="0">
                <a:latin typeface="华文楷体" panose="02010600040101010101" charset="-122"/>
                <a:ea typeface="华文楷体" panose="02010600040101010101" charset="-122"/>
              </a:rPr>
              <a:t>。农村居民中，绝对收入模型和预期模型效果较好，预期模型预测最优，说明上期消费影响显著。相对收入模型因共线性失真。</a:t>
            </a:r>
          </a:p>
          <a:p>
            <a:pPr marL="228600" indent="-228600" algn="just">
              <a:lnSpc>
                <a:spcPts val="4200"/>
              </a:lnSpc>
            </a:pPr>
            <a:endParaRPr lang="zh-CN" altLang="en-US" sz="2400" dirty="0">
              <a:latin typeface="华文楷体" panose="02010600040101010101" charset="-122"/>
              <a:ea typeface="华文楷体" panose="02010600040101010101" charset="-122"/>
            </a:endParaRPr>
          </a:p>
          <a:p>
            <a:pPr marL="228600" indent="-228600" algn="just">
              <a:lnSpc>
                <a:spcPts val="4200"/>
              </a:lnSpc>
            </a:pPr>
            <a:endParaRPr lang="zh-CN" altLang="en-US" sz="2400" dirty="0">
              <a:latin typeface="华文楷体" panose="02010600040101010101" charset="-122"/>
              <a:ea typeface="华文楷体" panose="02010600040101010101" charset="-122"/>
            </a:endParaRPr>
          </a:p>
        </p:txBody>
      </p:sp>
    </p:spTree>
    <p:extLst>
      <p:ext uri="{BB962C8B-B14F-4D97-AF65-F5344CB8AC3E}">
        <p14:creationId xmlns:p14="http://schemas.microsoft.com/office/powerpoint/2010/main" val="35784894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.城乡差异</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我国城乡居民消费行为存在若干明显差异：根据式（</a:t>
            </a:r>
            <a:r>
              <a:rPr lang="en-US" altLang="zh-CN" sz="2400" dirty="0">
                <a:latin typeface="华文楷体" panose="02010600040101010101" charset="-122"/>
                <a:ea typeface="华文楷体" panose="02010600040101010101" charset="-122"/>
                <a:cs typeface="华文楷体" panose="02010600040101010101" charset="-122"/>
              </a:rPr>
              <a:t>7.1</a:t>
            </a:r>
            <a:r>
              <a:rPr lang="zh-CN" altLang="en-US" sz="2400" dirty="0">
                <a:latin typeface="华文楷体" panose="02010600040101010101" charset="-122"/>
                <a:ea typeface="华文楷体" panose="02010600040101010101" charset="-122"/>
                <a:cs typeface="华文楷体" panose="02010600040101010101" charset="-122"/>
              </a:rPr>
              <a:t>）估计结果，我国城镇居民自发消费明显高于农村，同时消费倾向低于农村；式（</a:t>
            </a:r>
            <a:r>
              <a:rPr lang="en-US" altLang="zh-CN" sz="2400" dirty="0">
                <a:latin typeface="华文楷体" panose="02010600040101010101" charset="-122"/>
                <a:ea typeface="华文楷体" panose="02010600040101010101" charset="-122"/>
                <a:cs typeface="华文楷体" panose="02010600040101010101" charset="-122"/>
              </a:rPr>
              <a:t>7.2</a:t>
            </a:r>
            <a:r>
              <a:rPr lang="zh-CN" altLang="en-US" sz="2400" dirty="0">
                <a:latin typeface="华文楷体" panose="02010600040101010101" charset="-122"/>
                <a:ea typeface="华文楷体" panose="02010600040101010101" charset="-122"/>
                <a:cs typeface="华文楷体" panose="02010600040101010101" charset="-122"/>
              </a:rPr>
              <a:t>）进一步表明，城镇居民边际消费倾向递减，而农村居民消费倾向轻微上升，后者成因还有待深入探讨；城镇居民消费行为可由持久收入模型很好刻画，而农村居民消费行为与绝对收入模型更接近；预期模型对农村居民消费行为有一定解释能力，但对城镇居民消费行为的刻画效果不佳。</a:t>
            </a:r>
          </a:p>
          <a:p>
            <a:pPr fontAlgn="auto">
              <a:lnSpc>
                <a:spcPts val="42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本节结果仅基于全国时序数据，由于时期较短其对内在规律的揭示能力还有待评估。如果构造省级面板数据，或者使用微观调查户数据，有望对城乡居民消费函数特征与异同给出更有力的反映。</a:t>
            </a: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44</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一、中国消费函数选择</a:t>
            </a:r>
          </a:p>
        </p:txBody>
      </p:sp>
      <p:sp>
        <p:nvSpPr>
          <p:cNvPr id="3" name="文本框 2"/>
          <p:cNvSpPr txBox="1"/>
          <p:nvPr/>
        </p:nvSpPr>
        <p:spPr>
          <a:xfrm>
            <a:off x="516254" y="771208"/>
            <a:ext cx="5579745"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（二）城乡居民消费行为分析</a:t>
            </a:r>
          </a:p>
        </p:txBody>
      </p:sp>
    </p:spTree>
    <p:extLst>
      <p:ext uri="{BB962C8B-B14F-4D97-AF65-F5344CB8AC3E}">
        <p14:creationId xmlns:p14="http://schemas.microsoft.com/office/powerpoint/2010/main" val="1627738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charset="-122"/>
              <a:ea typeface="微软雅黑" panose="020B050302020402020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charset="-122"/>
                <a:ea typeface="微软雅黑" panose="020B0503020204020204" charset="-122"/>
              </a:rPr>
              <a:t>   </a:t>
            </a:r>
            <a:endParaRPr lang="en-US" altLang="zh-CN" sz="2000" dirty="0">
              <a:latin typeface="微软雅黑" panose="020B0503020204020204" charset="-122"/>
              <a:ea typeface="微软雅黑" panose="020B0503020204020204" charset="-122"/>
            </a:endParaRPr>
          </a:p>
        </p:txBody>
      </p:sp>
      <mc:AlternateContent xmlns:mc="http://schemas.openxmlformats.org/markup-compatibility/2006" xmlns:a14="http://schemas.microsoft.com/office/drawing/2010/main">
        <mc:Choice Requires="a14">
          <p:sp>
            <p:nvSpPr>
              <p:cNvPr id="6" name="文本框 5"/>
              <p:cNvSpPr txBox="1"/>
              <p:nvPr/>
            </p:nvSpPr>
            <p:spPr>
              <a:xfrm>
                <a:off x="840740" y="895985"/>
                <a:ext cx="10539095" cy="5242560"/>
              </a:xfrm>
              <a:prstGeom prst="rect">
                <a:avLst/>
              </a:prstGeom>
            </p:spPr>
            <p:txBody>
              <a:bodyPr wrap="square">
                <a:noAutofit/>
              </a:bodyPr>
              <a:lstStyle/>
              <a:p>
                <a:pPr indent="252095" algn="just" defTabSz="266700">
                  <a:lnSpc>
                    <a:spcPts val="4200"/>
                  </a:lnSpc>
                  <a:spcAft>
                    <a:spcPct val="0"/>
                  </a:spcAft>
                </a:pPr>
                <a:r>
                  <a:rPr lang="zh-CN" altLang="en-US" sz="2400" noProof="0" dirty="0">
                    <a:solidFill>
                      <a:srgbClr val="000000"/>
                    </a:solidFill>
                    <a:latin typeface="华文楷体" panose="02010600040101010101" charset="-122"/>
                    <a:ea typeface="华文楷体" panose="02010600040101010101" charset="-122"/>
                    <a:sym typeface="+mn-ea"/>
                  </a:rPr>
                  <a:t>      </a:t>
                </a:r>
                <a:endParaRPr lang="en-US" altLang="zh-CN" sz="2400" noProof="0" dirty="0">
                  <a:solidFill>
                    <a:srgbClr val="000000"/>
                  </a:solidFill>
                  <a:latin typeface="华文楷体" panose="02010600040101010101" charset="-122"/>
                  <a:ea typeface="华文楷体" panose="02010600040101010101" charset="-122"/>
                  <a:sym typeface="+mn-ea"/>
                </a:endParaRPr>
              </a:p>
              <a:p>
                <a:pPr indent="252095" algn="just" defTabSz="266700">
                  <a:lnSpc>
                    <a:spcPts val="4200"/>
                  </a:lnSpc>
                  <a:spcAft>
                    <a:spcPct val="0"/>
                  </a:spcAft>
                </a:pPr>
                <a:r>
                  <a:rPr lang="zh-CN" altLang="en-US" sz="2400" dirty="0">
                    <a:solidFill>
                      <a:srgbClr val="000000"/>
                    </a:solidFill>
                    <a:latin typeface="华文楷体" panose="02010600040101010101" charset="-122"/>
                    <a:ea typeface="华文楷体" panose="02010600040101010101" charset="-122"/>
                    <a:sym typeface="+mn-ea"/>
                  </a:rPr>
                  <a:t>     基于我国官方统计，构建全体居民和分城乡居民的消费结构数据，跨度为</a:t>
                </a:r>
                <a:r>
                  <a:rPr lang="en-US" altLang="zh-CN" sz="2400" dirty="0">
                    <a:solidFill>
                      <a:srgbClr val="000000"/>
                    </a:solidFill>
                    <a:latin typeface="华文楷体" panose="02010600040101010101" charset="-122"/>
                    <a:ea typeface="华文楷体" panose="02010600040101010101" charset="-122"/>
                    <a:sym typeface="+mn-ea"/>
                  </a:rPr>
                  <a:t>1998-2023</a:t>
                </a:r>
                <a:r>
                  <a:rPr lang="zh-CN" altLang="en-US" sz="2400" dirty="0">
                    <a:solidFill>
                      <a:srgbClr val="000000"/>
                    </a:solidFill>
                    <a:latin typeface="华文楷体" panose="02010600040101010101" charset="-122"/>
                    <a:ea typeface="华文楷体" panose="02010600040101010101" charset="-122"/>
                    <a:sym typeface="+mn-ea"/>
                  </a:rPr>
                  <a:t>年。指标包括：全体居民人均可支配收入</a:t>
                </a:r>
                <a14:m>
                  <m:oMath xmlns:m="http://schemas.openxmlformats.org/officeDocument/2006/math">
                    <m:r>
                      <a:rPr lang="en-US" altLang="zh-CN" sz="2400" i="1" dirty="0">
                        <a:solidFill>
                          <a:srgbClr val="000000"/>
                        </a:solidFill>
                        <a:latin typeface="Cambria Math" panose="02040503050406030204" pitchFamily="18" charset="0"/>
                        <a:ea typeface="华文楷体" panose="02010600040101010101" charset="-122"/>
                        <a:sym typeface="+mn-ea"/>
                      </a:rPr>
                      <m:t>𝑌</m:t>
                    </m:r>
                  </m:oMath>
                </a14:m>
                <a:r>
                  <a:rPr lang="zh-CN" altLang="en-US" sz="2400" dirty="0">
                    <a:solidFill>
                      <a:srgbClr val="000000"/>
                    </a:solidFill>
                    <a:latin typeface="华文楷体" panose="02010600040101010101" charset="-122"/>
                    <a:ea typeface="华文楷体" panose="02010600040101010101" charset="-122"/>
                    <a:sym typeface="+mn-ea"/>
                  </a:rPr>
                  <a:t>，城镇居民人均可支配收入</a:t>
                </a:r>
                <a14:m>
                  <m:oMath xmlns:m="http://schemas.openxmlformats.org/officeDocument/2006/math">
                    <m:sSub>
                      <m:sSubPr>
                        <m:ctrlPr>
                          <a:rPr lang="en-US" altLang="zh-CN" sz="2400" i="1" dirty="0" smtClean="0">
                            <a:solidFill>
                              <a:srgbClr val="000000"/>
                            </a:solidFill>
                            <a:latin typeface="Cambria Math" panose="02040503050406030204" pitchFamily="18" charset="0"/>
                            <a:ea typeface="华文楷体" panose="02010600040101010101" charset="-122"/>
                            <a:sym typeface="+mn-ea"/>
                          </a:rPr>
                        </m:ctrlPr>
                      </m:sSubPr>
                      <m:e>
                        <m:r>
                          <a:rPr lang="en-US" altLang="zh-CN" sz="2400" i="1" dirty="0">
                            <a:solidFill>
                              <a:srgbClr val="000000"/>
                            </a:solidFill>
                            <a:latin typeface="Cambria Math" panose="02040503050406030204" pitchFamily="18" charset="0"/>
                            <a:ea typeface="华文楷体" panose="02010600040101010101" charset="-122"/>
                            <a:sym typeface="+mn-ea"/>
                          </a:rPr>
                          <m:t>𝑌</m:t>
                        </m:r>
                      </m:e>
                      <m:sub>
                        <m:r>
                          <a:rPr lang="en-US" altLang="zh-CN" sz="2400" i="1" dirty="0">
                            <a:solidFill>
                              <a:srgbClr val="000000"/>
                            </a:solidFill>
                            <a:latin typeface="Cambria Math" panose="02040503050406030204" pitchFamily="18" charset="0"/>
                            <a:ea typeface="华文楷体" panose="02010600040101010101" charset="-122"/>
                            <a:sym typeface="+mn-ea"/>
                          </a:rPr>
                          <m:t>𝑢</m:t>
                        </m:r>
                      </m:sub>
                    </m:sSub>
                  </m:oMath>
                </a14:m>
                <a:r>
                  <a:rPr lang="zh-CN" altLang="en-US" sz="2400" dirty="0">
                    <a:solidFill>
                      <a:srgbClr val="000000"/>
                    </a:solidFill>
                    <a:latin typeface="华文楷体" panose="02010600040101010101" charset="-122"/>
                    <a:ea typeface="华文楷体" panose="02010600040101010101" charset="-122"/>
                    <a:sym typeface="+mn-ea"/>
                  </a:rPr>
                  <a:t>，农村居民可支配收入</a:t>
                </a:r>
                <a14:m>
                  <m:oMath xmlns:m="http://schemas.openxmlformats.org/officeDocument/2006/math">
                    <m:sSub>
                      <m:sSubPr>
                        <m:ctrlPr>
                          <a:rPr lang="en-US" altLang="zh-CN" sz="2400" i="1" smtClean="0">
                            <a:solidFill>
                              <a:srgbClr val="000000"/>
                            </a:solidFill>
                            <a:latin typeface="Cambria Math" panose="02040503050406030204" pitchFamily="18" charset="0"/>
                            <a:ea typeface="华文楷体" panose="02010600040101010101" charset="-122"/>
                            <a:sym typeface="+mn-ea"/>
                          </a:rPr>
                        </m:ctrlPr>
                      </m:sSubPr>
                      <m:e>
                        <m:r>
                          <a:rPr lang="en-US" altLang="zh-CN" sz="2400" i="1">
                            <a:solidFill>
                              <a:srgbClr val="000000"/>
                            </a:solidFill>
                            <a:latin typeface="Cambria Math" panose="02040503050406030204" pitchFamily="18" charset="0"/>
                            <a:ea typeface="华文楷体" panose="02010600040101010101" charset="-122"/>
                            <a:sym typeface="+mn-ea"/>
                          </a:rPr>
                          <m:t>𝑌</m:t>
                        </m:r>
                      </m:e>
                      <m:sub>
                        <m:r>
                          <a:rPr lang="en-US" altLang="zh-CN" sz="2400" i="1">
                            <a:solidFill>
                              <a:srgbClr val="000000"/>
                            </a:solidFill>
                            <a:latin typeface="Cambria Math" panose="02040503050406030204" pitchFamily="18" charset="0"/>
                            <a:ea typeface="华文楷体" panose="02010600040101010101" charset="-122"/>
                            <a:sym typeface="+mn-ea"/>
                          </a:rPr>
                          <m:t>𝑟</m:t>
                        </m:r>
                      </m:sub>
                    </m:sSub>
                  </m:oMath>
                </a14:m>
                <a:r>
                  <a:rPr lang="zh-CN" altLang="en-US" sz="2400" dirty="0">
                    <a:solidFill>
                      <a:srgbClr val="000000"/>
                    </a:solidFill>
                    <a:latin typeface="华文楷体" panose="02010600040101010101" charset="-122"/>
                    <a:ea typeface="华文楷体" panose="02010600040101010101" charset="-122"/>
                    <a:sym typeface="+mn-ea"/>
                  </a:rPr>
                  <a:t>；全体居民分类消费支出</a:t>
                </a:r>
                <a14:m>
                  <m:oMath xmlns:m="http://schemas.openxmlformats.org/officeDocument/2006/math">
                    <m:sSub>
                      <m:sSubPr>
                        <m:ctrlPr>
                          <a:rPr lang="en-US" altLang="zh-CN" sz="2400" i="1" smtClean="0">
                            <a:solidFill>
                              <a:srgbClr val="000000"/>
                            </a:solidFill>
                            <a:latin typeface="Cambria Math" panose="02040503050406030204" pitchFamily="18" charset="0"/>
                            <a:ea typeface="华文楷体" panose="02010600040101010101" charset="-122"/>
                            <a:sym typeface="+mn-ea"/>
                          </a:rPr>
                        </m:ctrlPr>
                      </m:sSubPr>
                      <m:e>
                        <m:r>
                          <a:rPr lang="en-US" altLang="zh-CN" sz="2400" i="1">
                            <a:solidFill>
                              <a:srgbClr val="000000"/>
                            </a:solidFill>
                            <a:latin typeface="Cambria Math" panose="02040503050406030204" pitchFamily="18" charset="0"/>
                            <a:ea typeface="华文楷体" panose="02010600040101010101" charset="-122"/>
                            <a:sym typeface="+mn-ea"/>
                          </a:rPr>
                          <m:t>𝑉</m:t>
                        </m:r>
                      </m:e>
                      <m:sub>
                        <m:r>
                          <a:rPr lang="en-US" altLang="zh-CN" sz="2400" i="1">
                            <a:solidFill>
                              <a:srgbClr val="000000"/>
                            </a:solidFill>
                            <a:latin typeface="Cambria Math" panose="02040503050406030204" pitchFamily="18" charset="0"/>
                            <a:ea typeface="华文楷体" panose="02010600040101010101" charset="-122"/>
                            <a:sym typeface="+mn-ea"/>
                          </a:rPr>
                          <m:t>𝑖</m:t>
                        </m:r>
                      </m:sub>
                    </m:sSub>
                  </m:oMath>
                </a14:m>
                <a:r>
                  <a:rPr lang="zh-CN" altLang="en-US" sz="2400" dirty="0">
                    <a:solidFill>
                      <a:srgbClr val="000000"/>
                    </a:solidFill>
                    <a:latin typeface="华文楷体" panose="02010600040101010101" charset="-122"/>
                    <a:ea typeface="华文楷体" panose="02010600040101010101" charset="-122"/>
                    <a:sym typeface="+mn-ea"/>
                  </a:rPr>
                  <a:t>，城镇居民分类消费支出</a:t>
                </a:r>
                <a14:m>
                  <m:oMath xmlns:m="http://schemas.openxmlformats.org/officeDocument/2006/math">
                    <m:sSub>
                      <m:sSubPr>
                        <m:ctrlPr>
                          <a:rPr lang="en-US" altLang="zh-CN" sz="2400" i="1" dirty="0" smtClean="0">
                            <a:solidFill>
                              <a:srgbClr val="000000"/>
                            </a:solidFill>
                            <a:latin typeface="Cambria Math" panose="02040503050406030204" pitchFamily="18" charset="0"/>
                            <a:ea typeface="华文楷体" panose="02010600040101010101" charset="-122"/>
                            <a:sym typeface="+mn-ea"/>
                          </a:rPr>
                        </m:ctrlPr>
                      </m:sSubPr>
                      <m:e>
                        <m:r>
                          <a:rPr lang="en-US" altLang="zh-CN" sz="2400" i="1" dirty="0">
                            <a:solidFill>
                              <a:srgbClr val="000000"/>
                            </a:solidFill>
                            <a:latin typeface="Cambria Math" panose="02040503050406030204" pitchFamily="18" charset="0"/>
                            <a:ea typeface="华文楷体" panose="02010600040101010101" charset="-122"/>
                            <a:sym typeface="+mn-ea"/>
                          </a:rPr>
                          <m:t>𝑉</m:t>
                        </m:r>
                      </m:e>
                      <m:sub>
                        <m:r>
                          <a:rPr lang="en-US" altLang="zh-CN" sz="2400" i="1" dirty="0">
                            <a:solidFill>
                              <a:srgbClr val="000000"/>
                            </a:solidFill>
                            <a:latin typeface="Cambria Math" panose="02040503050406030204" pitchFamily="18" charset="0"/>
                            <a:ea typeface="华文楷体" panose="02010600040101010101" charset="-122"/>
                            <a:sym typeface="+mn-ea"/>
                          </a:rPr>
                          <m:t>𝑢𝑖</m:t>
                        </m:r>
                      </m:sub>
                    </m:sSub>
                  </m:oMath>
                </a14:m>
                <a:r>
                  <a:rPr lang="zh-CN" altLang="en-US" sz="2400" dirty="0">
                    <a:solidFill>
                      <a:srgbClr val="000000"/>
                    </a:solidFill>
                    <a:latin typeface="华文楷体" panose="02010600040101010101" charset="-122"/>
                    <a:ea typeface="华文楷体" panose="02010600040101010101" charset="-122"/>
                    <a:sym typeface="+mn-ea"/>
                  </a:rPr>
                  <a:t>，全体居民分类消费支出</a:t>
                </a:r>
                <a14:m>
                  <m:oMath xmlns:m="http://schemas.openxmlformats.org/officeDocument/2006/math">
                    <m:sSub>
                      <m:sSubPr>
                        <m:ctrlPr>
                          <a:rPr lang="en-US" altLang="zh-CN" sz="2400" i="1" smtClean="0">
                            <a:solidFill>
                              <a:srgbClr val="000000"/>
                            </a:solidFill>
                            <a:latin typeface="Cambria Math" panose="02040503050406030204" pitchFamily="18" charset="0"/>
                            <a:ea typeface="华文楷体" panose="02010600040101010101" charset="-122"/>
                            <a:sym typeface="+mn-ea"/>
                          </a:rPr>
                        </m:ctrlPr>
                      </m:sSubPr>
                      <m:e>
                        <m:r>
                          <a:rPr lang="en-US" altLang="zh-CN" sz="2400" i="1">
                            <a:solidFill>
                              <a:srgbClr val="000000"/>
                            </a:solidFill>
                            <a:latin typeface="Cambria Math" panose="02040503050406030204" pitchFamily="18" charset="0"/>
                            <a:ea typeface="华文楷体" panose="02010600040101010101" charset="-122"/>
                            <a:sym typeface="+mn-ea"/>
                          </a:rPr>
                          <m:t>𝑉</m:t>
                        </m:r>
                      </m:e>
                      <m:sub>
                        <m:r>
                          <a:rPr lang="en-US" altLang="zh-CN" sz="2400" i="1">
                            <a:solidFill>
                              <a:srgbClr val="000000"/>
                            </a:solidFill>
                            <a:latin typeface="Cambria Math" panose="02040503050406030204" pitchFamily="18" charset="0"/>
                            <a:ea typeface="华文楷体" panose="02010600040101010101" charset="-122"/>
                            <a:sym typeface="+mn-ea"/>
                          </a:rPr>
                          <m:t>𝑟𝑖</m:t>
                        </m:r>
                      </m:sub>
                    </m:sSub>
                  </m:oMath>
                </a14:m>
                <a:r>
                  <a:rPr lang="zh-CN" altLang="en-US" sz="2400" dirty="0">
                    <a:solidFill>
                      <a:srgbClr val="000000"/>
                    </a:solidFill>
                    <a:latin typeface="华文楷体" panose="02010600040101010101" charset="-122"/>
                    <a:ea typeface="华文楷体" panose="02010600040101010101" charset="-122"/>
                    <a:sym typeface="+mn-ea"/>
                  </a:rPr>
                  <a:t>，其中消费共分为</a:t>
                </a:r>
                <a:r>
                  <a:rPr lang="en-US" altLang="zh-CN" sz="2400" dirty="0">
                    <a:solidFill>
                      <a:srgbClr val="000000"/>
                    </a:solidFill>
                    <a:latin typeface="华文楷体" panose="02010600040101010101" charset="-122"/>
                    <a:ea typeface="华文楷体" panose="02010600040101010101" charset="-122"/>
                    <a:sym typeface="+mn-ea"/>
                  </a:rPr>
                  <a:t>8</a:t>
                </a:r>
                <a:r>
                  <a:rPr lang="zh-CN" altLang="en-US" sz="2400" dirty="0">
                    <a:solidFill>
                      <a:srgbClr val="000000"/>
                    </a:solidFill>
                    <a:latin typeface="华文楷体" panose="02010600040101010101" charset="-122"/>
                    <a:ea typeface="华文楷体" panose="02010600040101010101" charset="-122"/>
                    <a:sym typeface="+mn-ea"/>
                  </a:rPr>
                  <a:t>类。式（</a:t>
                </a:r>
                <a:r>
                  <a:rPr lang="en-US" altLang="zh-CN" sz="2400" dirty="0">
                    <a:solidFill>
                      <a:srgbClr val="000000"/>
                    </a:solidFill>
                    <a:latin typeface="华文楷体" panose="02010600040101010101" charset="-122"/>
                    <a:ea typeface="华文楷体" panose="02010600040101010101" charset="-122"/>
                    <a:sym typeface="+mn-ea"/>
                  </a:rPr>
                  <a:t>7.17</a:t>
                </a:r>
                <a:r>
                  <a:rPr lang="zh-CN" altLang="en-US" sz="2400" dirty="0">
                    <a:solidFill>
                      <a:srgbClr val="000000"/>
                    </a:solidFill>
                    <a:latin typeface="华文楷体" panose="02010600040101010101" charset="-122"/>
                    <a:ea typeface="华文楷体" panose="02010600040101010101" charset="-122"/>
                    <a:sym typeface="+mn-ea"/>
                  </a:rPr>
                  <a:t>）中的变量</a:t>
                </a:r>
                <a14:m>
                  <m:oMath xmlns:m="http://schemas.openxmlformats.org/officeDocument/2006/math">
                    <m:r>
                      <a:rPr lang="en-US" altLang="zh-CN" sz="2400" i="1" dirty="0">
                        <a:solidFill>
                          <a:srgbClr val="000000"/>
                        </a:solidFill>
                        <a:latin typeface="Cambria Math" panose="02040503050406030204" pitchFamily="18" charset="0"/>
                        <a:ea typeface="华文楷体" panose="02010600040101010101" charset="-122"/>
                        <a:sym typeface="+mn-ea"/>
                      </a:rPr>
                      <m:t>𝑌</m:t>
                    </m:r>
                  </m:oMath>
                </a14:m>
                <a:r>
                  <a:rPr lang="zh-CN" altLang="en-US" sz="2400" dirty="0">
                    <a:solidFill>
                      <a:srgbClr val="000000"/>
                    </a:solidFill>
                    <a:latin typeface="华文楷体" panose="02010600040101010101" charset="-122"/>
                    <a:ea typeface="华文楷体" panose="02010600040101010101" charset="-122"/>
                    <a:sym typeface="+mn-ea"/>
                  </a:rPr>
                  <a:t>和</a:t>
                </a:r>
                <a14:m>
                  <m:oMath xmlns:m="http://schemas.openxmlformats.org/officeDocument/2006/math">
                    <m:sSub>
                      <m:sSubPr>
                        <m:ctrlPr>
                          <a:rPr lang="en-US" altLang="zh-CN" sz="2400" i="1" dirty="0" smtClean="0">
                            <a:solidFill>
                              <a:srgbClr val="000000"/>
                            </a:solidFill>
                            <a:latin typeface="Cambria Math" panose="02040503050406030204" pitchFamily="18" charset="0"/>
                            <a:ea typeface="华文楷体" panose="02010600040101010101" charset="-122"/>
                            <a:sym typeface="+mn-ea"/>
                          </a:rPr>
                        </m:ctrlPr>
                      </m:sSubPr>
                      <m:e>
                        <m:r>
                          <a:rPr lang="en-US" altLang="zh-CN" sz="2400" i="1" dirty="0">
                            <a:solidFill>
                              <a:srgbClr val="000000"/>
                            </a:solidFill>
                            <a:latin typeface="Cambria Math" panose="02040503050406030204" pitchFamily="18" charset="0"/>
                            <a:ea typeface="华文楷体" panose="02010600040101010101" charset="-122"/>
                            <a:sym typeface="+mn-ea"/>
                          </a:rPr>
                          <m:t>𝑉</m:t>
                        </m:r>
                      </m:e>
                      <m:sub>
                        <m:r>
                          <a:rPr lang="en-US" altLang="zh-CN" sz="2400" i="1" dirty="0">
                            <a:solidFill>
                              <a:srgbClr val="000000"/>
                            </a:solidFill>
                            <a:latin typeface="Cambria Math" panose="02040503050406030204" pitchFamily="18" charset="0"/>
                            <a:ea typeface="华文楷体" panose="02010600040101010101" charset="-122"/>
                            <a:sym typeface="+mn-ea"/>
                          </a:rPr>
                          <m:t>𝑖</m:t>
                        </m:r>
                      </m:sub>
                    </m:sSub>
                  </m:oMath>
                </a14:m>
                <a:r>
                  <a:rPr lang="zh-CN" altLang="en-US" sz="2400" dirty="0">
                    <a:solidFill>
                      <a:srgbClr val="000000"/>
                    </a:solidFill>
                    <a:latin typeface="华文楷体" panose="02010600040101010101" charset="-122"/>
                    <a:ea typeface="华文楷体" panose="02010600040101010101" charset="-122"/>
                    <a:sym typeface="+mn-ea"/>
                  </a:rPr>
                  <a:t>都是名义量，可直接使用现价数据，无需进行价格调整。</a:t>
                </a:r>
                <a:endParaRPr lang="en-US" altLang="zh-CN" sz="2400" noProof="0" dirty="0">
                  <a:solidFill>
                    <a:srgbClr val="000000"/>
                  </a:solidFill>
                  <a:latin typeface="华文楷体" panose="02010600040101010101" charset="-122"/>
                  <a:ea typeface="华文楷体" panose="02010600040101010101" charset="-122"/>
                  <a:sym typeface="+mn-ea"/>
                </a:endParaRPr>
              </a:p>
            </p:txBody>
          </p:sp>
        </mc:Choice>
        <mc:Fallback xmlns="">
          <p:sp>
            <p:nvSpPr>
              <p:cNvPr id="6" name="文本框 5"/>
              <p:cNvSpPr txBox="1">
                <a:spLocks noRot="1" noChangeAspect="1" noMove="1" noResize="1" noEditPoints="1" noAdjustHandles="1" noChangeArrowheads="1" noChangeShapeType="1" noTextEdit="1"/>
              </p:cNvSpPr>
              <p:nvPr/>
            </p:nvSpPr>
            <p:spPr>
              <a:xfrm>
                <a:off x="840740" y="895985"/>
                <a:ext cx="10539095" cy="5242560"/>
              </a:xfrm>
              <a:prstGeom prst="rect">
                <a:avLst/>
              </a:prstGeom>
              <a:blipFill>
                <a:blip r:embed="rId2"/>
                <a:stretch>
                  <a:fillRect l="-925" r="-868"/>
                </a:stretch>
              </a:blipFill>
            </p:spPr>
            <p:txBody>
              <a:bodyPr/>
              <a:lstStyle/>
              <a:p>
                <a:r>
                  <a:rPr lang="zh-SG" altLang="en-US">
                    <a:noFill/>
                  </a:rPr>
                  <a:t> </a:t>
                </a:r>
              </a:p>
            </p:txBody>
          </p:sp>
        </mc:Fallback>
      </mc:AlternateContent>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45</a:t>
            </a:fld>
            <a:endParaRPr lang="zh-CN" altLang="en-US" sz="2000" dirty="0">
              <a:solidFill>
                <a:schemeClr val="tx1"/>
              </a:solidFill>
            </a:endParaRPr>
          </a:p>
        </p:txBody>
      </p:sp>
      <p:sp>
        <p:nvSpPr>
          <p:cNvPr id="10" name="Rectangle 4" descr="浅色上对角线"/>
          <p:cNvSpPr>
            <a:spLocks noChangeArrowheads="1"/>
          </p:cNvSpPr>
          <p:nvPr/>
        </p:nvSpPr>
        <p:spPr bwMode="auto">
          <a:xfrm>
            <a:off x="840002" y="107576"/>
            <a:ext cx="5079536"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ELES</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模型估计</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8684820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46</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2" y="107576"/>
            <a:ext cx="509003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ELES</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模型估计</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（一）居民整体消费模式</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096000" y="2196618"/>
            <a:ext cx="5982762" cy="2724109"/>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8118"/>
            <a:ext cx="5493489" cy="4890891"/>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表</a:t>
            </a:r>
            <a:r>
              <a:rPr lang="en-US" altLang="zh-CN" sz="2400" dirty="0">
                <a:latin typeface="华文楷体" panose="02010600040101010101" charset="-122"/>
                <a:ea typeface="华文楷体" panose="02010600040101010101" charset="-122"/>
              </a:rPr>
              <a:t>7-9</a:t>
            </a:r>
            <a:r>
              <a:rPr lang="zh-CN" altLang="en-US" sz="2400" dirty="0">
                <a:latin typeface="华文楷体" panose="02010600040101010101" charset="-122"/>
                <a:ea typeface="华文楷体" panose="02010600040101010101" charset="-122"/>
              </a:rPr>
              <a:t>显示，采用似无相关回归估计的模型拟合良好，各变量均显著。消费的基本需求食品最高，其次为教育和衣着，占实际消费约</a:t>
            </a:r>
            <a:r>
              <a:rPr lang="en-US" altLang="zh-CN" sz="2400" dirty="0">
                <a:latin typeface="华文楷体" panose="02010600040101010101" charset="-122"/>
                <a:ea typeface="华文楷体" panose="02010600040101010101" charset="-122"/>
              </a:rPr>
              <a:t>19%</a:t>
            </a:r>
            <a:r>
              <a:rPr lang="zh-CN" altLang="en-US" sz="2400" dirty="0">
                <a:latin typeface="华文楷体" panose="02010600040101010101" charset="-122"/>
                <a:ea typeface="华文楷体" panose="02010600040101010101" charset="-122"/>
              </a:rPr>
              <a:t>。结余收入的边际消费倾向总体为</a:t>
            </a:r>
            <a:r>
              <a:rPr lang="en-US" altLang="zh-CN" sz="2400" dirty="0">
                <a:latin typeface="华文楷体" panose="02010600040101010101" charset="-122"/>
                <a:ea typeface="华文楷体" panose="02010600040101010101" charset="-122"/>
              </a:rPr>
              <a:t>0.667</a:t>
            </a:r>
            <a:r>
              <a:rPr lang="zh-CN" altLang="en-US" sz="2400" dirty="0">
                <a:latin typeface="华文楷体" panose="02010600040101010101" charset="-122"/>
                <a:ea typeface="华文楷体" panose="02010600040101010101" charset="-122"/>
              </a:rPr>
              <a:t>，食品最高（</a:t>
            </a:r>
            <a:r>
              <a:rPr lang="en-US" altLang="zh-CN" sz="2400" dirty="0">
                <a:latin typeface="华文楷体" panose="02010600040101010101" charset="-122"/>
                <a:ea typeface="华文楷体" panose="02010600040101010101" charset="-122"/>
              </a:rPr>
              <a:t>0.184</a:t>
            </a:r>
            <a:r>
              <a:rPr lang="zh-CN" altLang="en-US" sz="2400" dirty="0">
                <a:latin typeface="华文楷体" panose="02010600040101010101" charset="-122"/>
                <a:ea typeface="华文楷体" panose="02010600040101010101" charset="-122"/>
              </a:rPr>
              <a:t>），其他用品及服务最低（</a:t>
            </a:r>
            <a:r>
              <a:rPr lang="en-US" altLang="zh-CN" sz="2400" dirty="0">
                <a:latin typeface="华文楷体" panose="02010600040101010101" charset="-122"/>
                <a:ea typeface="华文楷体" panose="02010600040101010101" charset="-122"/>
              </a:rPr>
              <a:t>0.015</a:t>
            </a:r>
            <a:r>
              <a:rPr lang="zh-CN" altLang="en-US" sz="2400" dirty="0">
                <a:latin typeface="华文楷体" panose="02010600040101010101" charset="-122"/>
                <a:ea typeface="华文楷体" panose="02010600040101010101" charset="-122"/>
              </a:rPr>
              <a:t>）。总体来看，食品和居住支出在居民消费中占主导地位，交通通信和教育文化娱乐亦有重要影响。</a:t>
            </a:r>
          </a:p>
        </p:txBody>
      </p:sp>
    </p:spTree>
    <p:extLst>
      <p:ext uri="{BB962C8B-B14F-4D97-AF65-F5344CB8AC3E}">
        <p14:creationId xmlns:p14="http://schemas.microsoft.com/office/powerpoint/2010/main" val="6750964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02511" y="1314450"/>
            <a:ext cx="11389995" cy="1075824"/>
          </a:xfrm>
        </p:spPr>
        <p:txBody>
          <a:bodyPr>
            <a:noAutofit/>
          </a:bodyPr>
          <a:lstStyle/>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47</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2" y="107576"/>
            <a:ext cx="5090030"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二、中国</a:t>
            </a:r>
            <a:r>
              <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ELES</a:t>
            </a: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模型估计</a:t>
            </a:r>
            <a:endParaRPr kumimoji="1" lang="en-US" altLang="zh-CN"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
        <p:nvSpPr>
          <p:cNvPr id="3" name="文本框 2"/>
          <p:cNvSpPr txBox="1"/>
          <p:nvPr/>
        </p:nvSpPr>
        <p:spPr>
          <a:xfrm>
            <a:off x="516255" y="771208"/>
            <a:ext cx="8210650" cy="677108"/>
          </a:xfrm>
          <a:prstGeom prst="rect">
            <a:avLst/>
          </a:prstGeom>
        </p:spPr>
        <p:txBody>
          <a:bodyPr wrap="square">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（二）城乡居民消费差异</a:t>
            </a:r>
          </a:p>
        </p:txBody>
      </p:sp>
      <p:pic>
        <p:nvPicPr>
          <p:cNvPr id="4" name="图片 3">
            <a:extLst>
              <a:ext uri="{FF2B5EF4-FFF2-40B4-BE49-F238E27FC236}">
                <a16:creationId xmlns:a16="http://schemas.microsoft.com/office/drawing/2014/main" id="{34DB0EA9-5A66-8479-6E9D-A82BE63FEF8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507187" y="2196618"/>
            <a:ext cx="5160387" cy="2724109"/>
          </a:xfrm>
          <a:prstGeom prst="rect">
            <a:avLst/>
          </a:prstGeom>
        </p:spPr>
      </p:pic>
      <p:sp>
        <p:nvSpPr>
          <p:cNvPr id="7" name="文本框 6">
            <a:extLst>
              <a:ext uri="{FF2B5EF4-FFF2-40B4-BE49-F238E27FC236}">
                <a16:creationId xmlns:a16="http://schemas.microsoft.com/office/drawing/2014/main" id="{0388A50D-50A9-E145-010D-64E1404EE17C}"/>
              </a:ext>
            </a:extLst>
          </p:cNvPr>
          <p:cNvSpPr txBox="1"/>
          <p:nvPr/>
        </p:nvSpPr>
        <p:spPr>
          <a:xfrm>
            <a:off x="602511" y="1728118"/>
            <a:ext cx="5493489" cy="4890891"/>
          </a:xfrm>
          <a:prstGeom prst="rect">
            <a:avLst/>
          </a:prstGeom>
          <a:noFill/>
        </p:spPr>
        <p:txBody>
          <a:bodyPr wrap="square" rtlCol="0">
            <a:spAutoFit/>
          </a:bodyPr>
          <a:lstStyle/>
          <a:p>
            <a:pPr marL="228600" indent="-228600" algn="just">
              <a:lnSpc>
                <a:spcPts val="4200"/>
              </a:lnSpc>
            </a:pPr>
            <a:r>
              <a:rPr lang="zh-CN" altLang="en-US" sz="2400" dirty="0">
                <a:latin typeface="华文楷体" panose="02010600040101010101" charset="-122"/>
                <a:ea typeface="华文楷体" panose="02010600040101010101" charset="-122"/>
              </a:rPr>
              <a:t>             表</a:t>
            </a:r>
            <a:r>
              <a:rPr lang="en-US" altLang="zh-CN" sz="2400" dirty="0">
                <a:latin typeface="华文楷体" panose="02010600040101010101" charset="-122"/>
                <a:ea typeface="华文楷体" panose="02010600040101010101" charset="-122"/>
              </a:rPr>
              <a:t>7-10</a:t>
            </a:r>
            <a:r>
              <a:rPr lang="zh-CN" altLang="en-US" sz="2400" dirty="0">
                <a:latin typeface="华文楷体" panose="02010600040101010101" charset="-122"/>
                <a:ea typeface="华文楷体" panose="02010600040101010101" charset="-122"/>
              </a:rPr>
              <a:t>显示，</a:t>
            </a:r>
            <a:r>
              <a:rPr lang="en-US" altLang="zh-CN" sz="2400" dirty="0">
                <a:latin typeface="华文楷体" panose="02010600040101010101" charset="-122"/>
                <a:ea typeface="华文楷体" panose="02010600040101010101" charset="-122"/>
              </a:rPr>
              <a:t>ELES</a:t>
            </a:r>
            <a:r>
              <a:rPr lang="zh-CN" altLang="en-US" sz="2400" dirty="0">
                <a:latin typeface="华文楷体" panose="02010600040101010101" charset="-122"/>
                <a:ea typeface="华文楷体" panose="02010600040101010101" charset="-122"/>
              </a:rPr>
              <a:t>模型整体拟合良好。城镇居民结果与总体一致，食品、衣着和教育为主要基本需求，合计占消费支出</a:t>
            </a:r>
            <a:r>
              <a:rPr lang="en-US" altLang="zh-CN" sz="2400" dirty="0">
                <a:latin typeface="华文楷体" panose="02010600040101010101" charset="-122"/>
                <a:ea typeface="华文楷体" panose="02010600040101010101" charset="-122"/>
              </a:rPr>
              <a:t>28%</a:t>
            </a:r>
            <a:r>
              <a:rPr lang="zh-CN" altLang="en-US" sz="2400" dirty="0">
                <a:latin typeface="华文楷体" panose="02010600040101010101" charset="-122"/>
                <a:ea typeface="华文楷体" panose="02010600040101010101" charset="-122"/>
              </a:rPr>
              <a:t>；边际消费倾向中，居住最高（</a:t>
            </a:r>
            <a:r>
              <a:rPr lang="en-US" altLang="zh-CN" sz="2400" dirty="0">
                <a:latin typeface="华文楷体" panose="02010600040101010101" charset="-122"/>
                <a:ea typeface="华文楷体" panose="02010600040101010101" charset="-122"/>
              </a:rPr>
              <a:t>0.165</a:t>
            </a:r>
            <a:r>
              <a:rPr lang="zh-CN" altLang="en-US" sz="2400" dirty="0">
                <a:latin typeface="华文楷体" panose="02010600040101010101" charset="-122"/>
                <a:ea typeface="华文楷体" panose="02010600040101010101" charset="-122"/>
              </a:rPr>
              <a:t>），总和为</a:t>
            </a:r>
            <a:r>
              <a:rPr lang="en-US" altLang="zh-CN" sz="2400" dirty="0">
                <a:latin typeface="华文楷体" panose="02010600040101010101" charset="-122"/>
                <a:ea typeface="华文楷体" panose="02010600040101010101" charset="-122"/>
              </a:rPr>
              <a:t>0.61</a:t>
            </a:r>
            <a:r>
              <a:rPr lang="zh-CN" altLang="en-US" sz="2400" dirty="0">
                <a:latin typeface="华文楷体" panose="02010600040101010101" charset="-122"/>
                <a:ea typeface="华文楷体" panose="02010600040101010101" charset="-122"/>
              </a:rPr>
              <a:t>。农村居民模型拟合较差，基本需求估计异常、消费倾向偏高（</a:t>
            </a:r>
            <a:r>
              <a:rPr lang="en-US" altLang="zh-CN" sz="2400" dirty="0">
                <a:latin typeface="华文楷体" panose="02010600040101010101" charset="-122"/>
                <a:ea typeface="华文楷体" panose="02010600040101010101" charset="-122"/>
              </a:rPr>
              <a:t>0.84</a:t>
            </a:r>
            <a:r>
              <a:rPr lang="zh-CN" altLang="en-US" sz="2400" dirty="0">
                <a:latin typeface="华文楷体" panose="02010600040101010101" charset="-122"/>
                <a:ea typeface="华文楷体" panose="02010600040101010101" charset="-122"/>
              </a:rPr>
              <a:t>），主要因统计数据质量和样本跨度有限，结果仅具参考意义。</a:t>
            </a:r>
          </a:p>
        </p:txBody>
      </p:sp>
    </p:spTree>
    <p:extLst>
      <p:ext uri="{BB962C8B-B14F-4D97-AF65-F5344CB8AC3E}">
        <p14:creationId xmlns:p14="http://schemas.microsoft.com/office/powerpoint/2010/main" val="13655418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224280" y="1617345"/>
            <a:ext cx="10314940" cy="4503420"/>
          </a:xfrm>
        </p:spPr>
        <p:txBody>
          <a:bodyPr>
            <a:noAutofit/>
          </a:bodyPr>
          <a:lstStyle/>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1</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试述消费需求的影响因素。</a:t>
            </a:r>
          </a:p>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2</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对全国或家乡省份改革开放以来消费规模与消费结构变化进行分析。</a:t>
            </a:r>
          </a:p>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3</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比较不同消费函数的异同，并利用计量模型为家乡省份选配最适宜的消费函数。</a:t>
            </a:r>
          </a:p>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4</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利用</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ELES</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模型，实证考察家乡省份城乡居民的消费模式。</a:t>
            </a:r>
          </a:p>
          <a:p>
            <a:pPr marL="0" indent="0" eaLnBrk="1" hangingPunct="1">
              <a:lnSpc>
                <a:spcPct val="150000"/>
              </a:lnSpc>
              <a:spcBef>
                <a:spcPts val="0"/>
              </a:spcBef>
              <a:buFont typeface="+mj-lt"/>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sym typeface="+mn-ea"/>
              </a:rPr>
              <a:t>5</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sym typeface="+mn-ea"/>
              </a:rPr>
              <a:t>）</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利用全国或家乡省份数据，考察消费对经济增长的影响与贡献。</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48</a:t>
            </a:fld>
            <a:endParaRPr lang="zh-CN" altLang="en-US" sz="2000"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9"/>
          <p:cNvSpPr>
            <a:spLocks noGrp="1" noChangeArrowheads="1"/>
          </p:cNvSpPr>
          <p:nvPr>
            <p:ph idx="1"/>
          </p:nvPr>
        </p:nvSpPr>
        <p:spPr>
          <a:xfrm>
            <a:off x="615315" y="909320"/>
            <a:ext cx="11386820" cy="4909185"/>
          </a:xfrm>
          <a:ln w="25400">
            <a:noFill/>
          </a:ln>
          <a:effectLst>
            <a:outerShdw blurRad="50800" dist="50800" dir="5400000" algn="ctr" rotWithShape="0">
              <a:schemeClr val="accent5">
                <a:lumMod val="20000"/>
                <a:lumOff val="80000"/>
              </a:schemeClr>
            </a:outerShdw>
          </a:effectLst>
        </p:spPr>
        <p:txBody>
          <a:bodyPr>
            <a:normAutofit/>
          </a:bodyPr>
          <a:lstStyle/>
          <a:p>
            <a:pPr fontAlgn="auto">
              <a:lnSpc>
                <a:spcPts val="3400"/>
              </a:lnSpc>
              <a:buNone/>
            </a:pPr>
            <a:r>
              <a:rPr lang="zh-CN" altLang="en-US" sz="2400" dirty="0">
                <a:latin typeface="华文楷体" panose="02010600040101010101" charset="-122"/>
                <a:ea typeface="华文楷体" panose="02010600040101010101" charset="-122"/>
                <a:cs typeface="华文楷体" panose="02010600040101010101" charset="-122"/>
              </a:rPr>
              <a:t>      消费需求理论主要探讨消费与收入之间的关系，是经济学研究的重要问题：</a:t>
            </a:r>
          </a:p>
          <a:p>
            <a:pPr fontAlgn="auto">
              <a:lnSpc>
                <a:spcPts val="3400"/>
              </a:lnSpc>
              <a:buNone/>
            </a:pPr>
            <a:endParaRPr lang="zh-CN" altLang="en-US" sz="2400" dirty="0">
              <a:latin typeface="华文楷体" panose="02010600040101010101" charset="-122"/>
              <a:ea typeface="华文楷体" panose="02010600040101010101" charset="-122"/>
              <a:cs typeface="华文楷体" panose="02010600040101010101" charset="-122"/>
            </a:endParaRP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凯恩斯的绝对收入理论认为，消费取决于当前收入水平，收入越高消费越多，但新增收入中用于消费的比例会逐渐下降，因此低收入家庭的消费率更高。</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杜森贝里提出相对收入理论，强调家庭的消费受相对收入影响。</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弗里德曼提出持久收入理论，强调长期稳定的收入才决定消费。</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莫迪里安尼的生命周期理论则把一生财富与时间偏好纳入考量。</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卢卡斯的理性预期理论从根本上质疑了消费函数的稳定关系。</a:t>
            </a:r>
          </a:p>
          <a:p>
            <a:pPr>
              <a:lnSpc>
                <a:spcPct val="150000"/>
              </a:lnSpc>
              <a:buNone/>
            </a:pPr>
            <a:endParaRPr lang="zh-CN" altLang="en-US" dirty="0">
              <a:latin typeface="微软雅黑" panose="020B0503020204020204" charset="-122"/>
              <a:ea typeface="微软雅黑" panose="020B0503020204020204"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a:t>
            </a:fld>
            <a:endParaRPr lang="zh-CN" altLang="en-US" sz="2000" dirty="0">
              <a:solidFill>
                <a:schemeClr val="tx1"/>
              </a:solidFill>
            </a:endParaRPr>
          </a:p>
        </p:txBody>
      </p:sp>
      <p:sp>
        <p:nvSpPr>
          <p:cNvPr id="7" name="Rectangle 4" descr="浅色上对角线"/>
          <p:cNvSpPr>
            <a:spLocks noChangeArrowheads="1"/>
          </p:cNvSpPr>
          <p:nvPr/>
        </p:nvSpPr>
        <p:spPr bwMode="auto">
          <a:xfrm>
            <a:off x="861695" y="107315"/>
            <a:ext cx="6058535" cy="664210"/>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二、消费需求理论</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9"/>
          <p:cNvSpPr>
            <a:spLocks noGrp="1" noChangeArrowheads="1"/>
          </p:cNvSpPr>
          <p:nvPr>
            <p:ph idx="1"/>
          </p:nvPr>
        </p:nvSpPr>
        <p:spPr>
          <a:xfrm>
            <a:off x="615315" y="909320"/>
            <a:ext cx="11386820" cy="4909185"/>
          </a:xfrm>
          <a:ln w="25400">
            <a:noFill/>
          </a:ln>
          <a:effectLst>
            <a:outerShdw blurRad="50800" dist="50800" dir="5400000" algn="ctr" rotWithShape="0">
              <a:schemeClr val="accent5">
                <a:lumMod val="20000"/>
                <a:lumOff val="80000"/>
              </a:schemeClr>
            </a:outerShdw>
          </a:effectLst>
        </p:spPr>
        <p:txBody>
          <a:bodyPr>
            <a:normAutofit/>
          </a:bodyPr>
          <a:lstStyle/>
          <a:p>
            <a:pPr fontAlgn="auto">
              <a:lnSpc>
                <a:spcPts val="3400"/>
              </a:lnSpc>
              <a:buNone/>
            </a:pPr>
            <a:r>
              <a:rPr lang="zh-CN" altLang="en-US" sz="2400" dirty="0">
                <a:latin typeface="华文楷体" panose="02010600040101010101" charset="-122"/>
                <a:ea typeface="华文楷体" panose="02010600040101010101" charset="-122"/>
                <a:cs typeface="华文楷体" panose="02010600040101010101" charset="-122"/>
              </a:rPr>
              <a:t>      消费理论普遍认为，可支配收入是决定消费的核心，但还受到多种因素影响</a:t>
            </a:r>
          </a:p>
          <a:p>
            <a:pPr fontAlgn="auto">
              <a:lnSpc>
                <a:spcPts val="3400"/>
              </a:lnSpc>
              <a:buNone/>
            </a:pPr>
            <a:endParaRPr lang="zh-CN" altLang="en-US" sz="2400" dirty="0">
              <a:latin typeface="华文楷体" panose="02010600040101010101" charset="-122"/>
              <a:ea typeface="华文楷体" panose="02010600040101010101" charset="-122"/>
              <a:cs typeface="华文楷体" panose="02010600040101010101" charset="-122"/>
            </a:endParaRP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价格变动及预期会改变消费量和结构</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利率高低影响储蓄与消费的取舍</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收入分配决定不同群体的消费倾向，收入再分配有助于提升总消费</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金融资产通过财富效应与利率变化影响消费支出</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人口数量与结构对消费规模和类型有深远作用</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消费心理和习惯使消费呈现差异化与时尚化特征</a:t>
            </a:r>
          </a:p>
          <a:p>
            <a:pPr lvl="1" fontAlgn="auto">
              <a:lnSpc>
                <a:spcPts val="3400"/>
              </a:lnSpc>
            </a:pPr>
            <a:r>
              <a:rPr lang="zh-CN" altLang="en-US" dirty="0">
                <a:latin typeface="华文楷体" panose="02010600040101010101" charset="-122"/>
                <a:ea typeface="华文楷体" panose="02010600040101010101" charset="-122"/>
                <a:cs typeface="华文楷体" panose="02010600040101010101" charset="-122"/>
              </a:rPr>
              <a:t>制度环境的变动也会深刻改变消费水平与结构</a:t>
            </a: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a:t>
            </a:fld>
            <a:endParaRPr lang="zh-CN" altLang="en-US" sz="2000" dirty="0">
              <a:solidFill>
                <a:schemeClr val="tx1"/>
              </a:solidFill>
            </a:endParaRPr>
          </a:p>
        </p:txBody>
      </p:sp>
      <p:sp>
        <p:nvSpPr>
          <p:cNvPr id="7" name="Rectangle 4" descr="浅色上对角线"/>
          <p:cNvSpPr>
            <a:spLocks noChangeArrowheads="1"/>
          </p:cNvSpPr>
          <p:nvPr/>
        </p:nvSpPr>
        <p:spPr bwMode="auto">
          <a:xfrm>
            <a:off x="861695" y="107315"/>
            <a:ext cx="6058535" cy="664210"/>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sym typeface="+mn-ea"/>
              </a:rPr>
              <a:t>三、消费需求其他影响因素</a:t>
            </a:r>
            <a:endPar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9"/>
          <p:cNvSpPr>
            <a:spLocks noGrp="1" noChangeArrowheads="1"/>
          </p:cNvSpPr>
          <p:nvPr>
            <p:ph idx="1"/>
          </p:nvPr>
        </p:nvSpPr>
        <p:spPr>
          <a:xfrm>
            <a:off x="615315" y="909320"/>
            <a:ext cx="11386820" cy="4909185"/>
          </a:xfrm>
          <a:ln w="25400">
            <a:noFill/>
          </a:ln>
          <a:effectLst>
            <a:outerShdw blurRad="50800" dist="50800" dir="5400000" algn="ctr" rotWithShape="0">
              <a:schemeClr val="accent5">
                <a:lumMod val="20000"/>
                <a:lumOff val="80000"/>
              </a:schemeClr>
            </a:outerShdw>
          </a:effectLst>
        </p:spPr>
        <p:txBody>
          <a:bodyPr>
            <a:normAutofit/>
          </a:bodyPr>
          <a:lstStyle/>
          <a:p>
            <a:pPr fontAlgn="auto">
              <a:lnSpc>
                <a:spcPts val="3400"/>
              </a:lnSpc>
              <a:buNone/>
            </a:pPr>
            <a:r>
              <a:rPr lang="zh-CN" altLang="en-US" sz="2400" dirty="0">
                <a:latin typeface="华文楷体" panose="02010600040101010101" charset="-122"/>
                <a:ea typeface="华文楷体" panose="02010600040101010101" charset="-122"/>
                <a:cs typeface="华文楷体" panose="02010600040101010101" charset="-122"/>
              </a:rPr>
              <a:t>      消费需求统计分析，主要包括如下内容：</a:t>
            </a:r>
          </a:p>
          <a:p>
            <a:pPr fontAlgn="auto">
              <a:lnSpc>
                <a:spcPts val="3400"/>
              </a:lnSpc>
              <a:buNone/>
            </a:pPr>
            <a:endParaRPr lang="zh-CN" altLang="en-US" sz="2400" dirty="0">
              <a:latin typeface="华文楷体" panose="02010600040101010101" charset="-122"/>
              <a:ea typeface="华文楷体" panose="02010600040101010101" charset="-122"/>
              <a:cs typeface="华文楷体" panose="02010600040101010101" charset="-122"/>
            </a:endParaRPr>
          </a:p>
          <a:p>
            <a:pPr lvl="1">
              <a:lnSpc>
                <a:spcPts val="3400"/>
              </a:lnSpc>
            </a:pPr>
            <a:r>
              <a:rPr lang="zh-CN" altLang="en-US" dirty="0">
                <a:latin typeface="华文楷体" panose="02010600040101010101" charset="-122"/>
                <a:ea typeface="华文楷体" panose="02010600040101010101" charset="-122"/>
                <a:cs typeface="华文楷体" panose="02010600040101010101" charset="-122"/>
              </a:rPr>
              <a:t>定量刻画消费规模、消费结构及其演变情况，探寻其基本模式与规律</a:t>
            </a:r>
          </a:p>
          <a:p>
            <a:pPr lvl="1">
              <a:lnSpc>
                <a:spcPts val="3400"/>
              </a:lnSpc>
            </a:pPr>
            <a:r>
              <a:rPr lang="zh-CN" altLang="en-US" dirty="0">
                <a:latin typeface="华文楷体" panose="02010600040101010101" charset="-122"/>
                <a:ea typeface="华文楷体" panose="02010600040101010101" charset="-122"/>
                <a:cs typeface="华文楷体" panose="02010600040101010101" charset="-122"/>
              </a:rPr>
              <a:t>实证研究我国最终消费与国内生产总值的关系</a:t>
            </a:r>
          </a:p>
          <a:p>
            <a:pPr lvl="1">
              <a:lnSpc>
                <a:spcPts val="3400"/>
              </a:lnSpc>
            </a:pPr>
            <a:r>
              <a:rPr lang="zh-CN" altLang="en-US" dirty="0">
                <a:latin typeface="华文楷体" panose="02010600040101010101" charset="-122"/>
                <a:ea typeface="华文楷体" panose="02010600040101010101" charset="-122"/>
                <a:cs typeface="华文楷体" panose="02010600040101010101" charset="-122"/>
              </a:rPr>
              <a:t>检验各类消费函数对我国的适用性</a:t>
            </a: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a:t>
            </a:fld>
            <a:endParaRPr lang="zh-CN" altLang="en-US" sz="2000" dirty="0">
              <a:solidFill>
                <a:schemeClr val="tx1"/>
              </a:solidFill>
            </a:endParaRPr>
          </a:p>
        </p:txBody>
      </p:sp>
      <p:sp>
        <p:nvSpPr>
          <p:cNvPr id="7" name="Rectangle 4" descr="浅色上对角线"/>
          <p:cNvSpPr>
            <a:spLocks noChangeArrowheads="1"/>
          </p:cNvSpPr>
          <p:nvPr/>
        </p:nvSpPr>
        <p:spPr bwMode="auto">
          <a:xfrm>
            <a:off x="861695" y="107315"/>
            <a:ext cx="6058535" cy="664210"/>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sym typeface="+mn-ea"/>
              </a:rPr>
              <a:t>四、消费需求统计分析内容</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50000"/>
              </a:lnSpc>
              <a:buClrTx/>
              <a:buSzTx/>
              <a:buFontTx/>
            </a:pP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第二节  消费需求理论模型比较</a:t>
            </a: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一、消费函数比较</a:t>
            </a: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二、需求函数模型</a:t>
            </a:r>
          </a:p>
        </p:txBody>
      </p:sp>
      <p:sp>
        <p:nvSpPr>
          <p:cNvPr id="2" name="矩形 1"/>
          <p:cNvSpPr/>
          <p:nvPr/>
        </p:nvSpPr>
        <p:spPr>
          <a:xfrm>
            <a:off x="-43815" y="1025525"/>
            <a:ext cx="461010" cy="412750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a:ln>
                  <a:noFill/>
                </a:ln>
              </a:rPr>
              <a:t>宏观经济监测统计分析</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7"/>
              <p:cNvSpPr>
                <a:spLocks noGrp="1" noRot="1" noChangeArrowheads="1"/>
              </p:cNvSpPr>
              <p:nvPr>
                <p:ph idx="1"/>
              </p:nvPr>
            </p:nvSpPr>
            <p:spPr>
              <a:xfrm>
                <a:off x="602511" y="1314450"/>
                <a:ext cx="11389995" cy="5543550"/>
              </a:xfrm>
            </p:spPr>
            <p:txBody>
              <a:bodyPr>
                <a:noAutofit/>
              </a:bodyPr>
              <a:lstStyle/>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凯恩斯认为消费由当期收入决定，二者之间存在稳定的函数关系。</a:t>
                </a: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𝛼</m:t>
                      </m:r>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𝛽</m:t>
                      </m:r>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m:rPr>
                              <m:sty m:val="p"/>
                            </m:rPr>
                            <a:rPr lang="en-US" altLang="zh-CN" sz="2400" i="1">
                              <a:latin typeface="Cambria Math" panose="02040503050406030204" pitchFamily="18" charset="0"/>
                              <a:ea typeface="Cambria Math" panose="02040503050406030204" pitchFamily="18" charset="0"/>
                            </a:rPr>
                            <m:t>t</m:t>
                          </m:r>
                        </m:sub>
                      </m:sSub>
                    </m:oMath>
                  </m:oMathPara>
                </a14:m>
                <a:endParaRPr lang="zh-CN" altLang="en-US"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ea typeface="华文楷体" panose="02010600040101010101" charset="-122"/>
                  </a:rPr>
                  <a:t>		</a:t>
                </a:r>
                <a14:m>
                  <m:oMath xmlns:m="http://schemas.openxmlformats.org/officeDocument/2006/math">
                    <m:sSub>
                      <m:sSubPr>
                        <m:ctrlPr>
                          <a:rPr lang="en-US" altLang="zh-CN" sz="2400" i="1" dirty="0" smtClean="0">
                            <a:latin typeface="Cambria Math" panose="02040503050406030204" pitchFamily="18" charset="0"/>
                            <a:ea typeface="华文楷体" panose="02010600040101010101" charset="-122"/>
                          </a:rPr>
                        </m:ctrlPr>
                      </m:sSubPr>
                      <m:e>
                        <m:r>
                          <m:rPr>
                            <m:sty m:val="p"/>
                          </m:rPr>
                          <a:rPr lang="en-US" altLang="zh-CN" sz="2400" i="1" dirty="0">
                            <a:latin typeface="Cambria Math" panose="02040503050406030204" pitchFamily="18" charset="0"/>
                            <a:ea typeface="华文楷体" panose="02010600040101010101" charset="-122"/>
                          </a:rPr>
                          <m:t>C</m:t>
                        </m:r>
                      </m:e>
                      <m:sub>
                        <m:r>
                          <m:rPr>
                            <m:sty m:val="p"/>
                          </m:rPr>
                          <a:rPr lang="en-US" altLang="zh-CN" sz="2400" i="1" dirty="0">
                            <a:latin typeface="Cambria Math" panose="02040503050406030204" pitchFamily="18" charset="0"/>
                            <a:ea typeface="华文楷体" panose="02010600040101010101" charset="-122"/>
                          </a:rPr>
                          <m:t>t</m:t>
                        </m:r>
                      </m:sub>
                    </m:sSub>
                    <m:r>
                      <a:rPr lang="zh-CN" altLang="en-US" sz="2400" i="1" dirty="0">
                        <a:latin typeface="Cambria Math" panose="02040503050406030204" pitchFamily="18" charset="0"/>
                        <a:ea typeface="华文楷体" panose="02010600040101010101" charset="-122"/>
                      </a:rPr>
                      <m:t>表示</m:t>
                    </m:r>
                    <m:r>
                      <m:rPr>
                        <m:sty m:val="p"/>
                      </m:rPr>
                      <a:rPr lang="en-US" altLang="zh-CN" sz="2400" i="1" dirty="0" smtClean="0">
                        <a:latin typeface="Cambria Math" panose="02040503050406030204" pitchFamily="18" charset="0"/>
                        <a:ea typeface="华文楷体" panose="02010600040101010101" charset="-122"/>
                      </a:rPr>
                      <m:t>t</m:t>
                    </m:r>
                  </m:oMath>
                </a14:m>
                <a:r>
                  <a:rPr lang="zh-CN" altLang="en-US" sz="2400" dirty="0">
                    <a:latin typeface="华文楷体" panose="02010600040101010101" charset="-122"/>
                    <a:ea typeface="华文楷体" panose="02010600040101010101" charset="-122"/>
                    <a:cs typeface="华文楷体" panose="02010600040101010101" charset="-122"/>
                  </a:rPr>
                  <a:t>期消费，</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Y</m:t>
                        </m:r>
                      </m:e>
                      <m:sub>
                        <m:r>
                          <m:rPr>
                            <m:sty m:val="p"/>
                          </m:rPr>
                          <a:rPr lang="en-US" altLang="zh-CN" sz="2400" i="1">
                            <a:latin typeface="Cambria Math" panose="02040503050406030204" pitchFamily="18" charset="0"/>
                            <a:ea typeface="华文楷体" panose="02010600040101010101" charset="-122"/>
                          </a:rPr>
                          <m:t>t</m:t>
                        </m:r>
                      </m:sub>
                    </m:sSub>
                    <m:r>
                      <a:rPr lang="zh-CN" altLang="en-US" sz="2400" i="1">
                        <a:latin typeface="Cambria Math" panose="02040503050406030204" pitchFamily="18" charset="0"/>
                        <a:ea typeface="华文楷体" panose="02010600040101010101" charset="-122"/>
                      </a:rPr>
                      <m:t>表示</m:t>
                    </m:r>
                    <m:r>
                      <m:rPr>
                        <m:sty m:val="p"/>
                      </m:rPr>
                      <a:rPr lang="en-US" altLang="zh-CN" sz="2400" i="1" smtClean="0">
                        <a:latin typeface="Cambria Math" panose="02040503050406030204" pitchFamily="18" charset="0"/>
                        <a:ea typeface="华文楷体" panose="02010600040101010101" charset="-122"/>
                      </a:rPr>
                      <m:t>t</m:t>
                    </m:r>
                  </m:oMath>
                </a14:m>
                <a:r>
                  <a:rPr lang="zh-CN" altLang="en-US" sz="2400" dirty="0">
                    <a:latin typeface="华文楷体" panose="02010600040101010101" charset="-122"/>
                    <a:ea typeface="华文楷体" panose="02010600040101010101" charset="-122"/>
                    <a:cs typeface="华文楷体" panose="02010600040101010101" charset="-122"/>
                  </a:rPr>
                  <a:t>期收入；</a:t>
                </a:r>
                <a14:m>
                  <m:oMath xmlns:m="http://schemas.openxmlformats.org/officeDocument/2006/math">
                    <m:r>
                      <a:rPr lang="zh-CN" altLang="en-US" sz="2400" i="1" smtClean="0">
                        <a:latin typeface="Cambria Math" panose="02040503050406030204" pitchFamily="18" charset="0"/>
                        <a:ea typeface="华文楷体" panose="02010600040101010101" charset="-122"/>
                        <a:cs typeface="华文楷体" panose="02010600040101010101" charset="-122"/>
                      </a:rPr>
                      <m:t>𝛼</m:t>
                    </m:r>
                  </m:oMath>
                </a14:m>
                <a:r>
                  <a:rPr lang="zh-CN" altLang="en-US" sz="2400" dirty="0">
                    <a:latin typeface="华文楷体" panose="02010600040101010101" charset="-122"/>
                    <a:ea typeface="华文楷体" panose="02010600040101010101" charset="-122"/>
                    <a:cs typeface="华文楷体" panose="02010600040101010101" charset="-122"/>
                  </a:rPr>
                  <a:t>代表自发消费，取值为正；</a:t>
                </a:r>
                <a14:m>
                  <m:oMath xmlns:m="http://schemas.openxmlformats.org/officeDocument/2006/math">
                    <m:r>
                      <a:rPr lang="zh-CN" altLang="en-US" sz="2400" i="1" smtClean="0">
                        <a:latin typeface="Cambria Math" panose="02040503050406030204" pitchFamily="18" charset="0"/>
                        <a:ea typeface="华文楷体" panose="02010600040101010101" charset="-122"/>
                        <a:cs typeface="华文楷体" panose="02010600040101010101" charset="-122"/>
                      </a:rPr>
                      <m:t>𝛽</m:t>
                    </m:r>
                  </m:oMath>
                </a14:m>
                <a:r>
                  <a:rPr lang="zh-CN" altLang="en-US" sz="2400" dirty="0">
                    <a:latin typeface="华文楷体" panose="02010600040101010101" charset="-122"/>
                    <a:ea typeface="华文楷体" panose="02010600040101010101" charset="-122"/>
                    <a:cs typeface="华文楷体" panose="02010600040101010101" charset="-122"/>
                  </a:rPr>
                  <a:t>为边际消费倾向取值介于</a:t>
                </a:r>
                <a:r>
                  <a:rPr lang="en-US" altLang="zh-CN" sz="2400" dirty="0">
                    <a:latin typeface="华文楷体" panose="02010600040101010101" charset="-122"/>
                    <a:ea typeface="华文楷体" panose="02010600040101010101" charset="-122"/>
                    <a:cs typeface="华文楷体" panose="02010600040101010101" charset="-122"/>
                  </a:rPr>
                  <a:t>0</a:t>
                </a:r>
                <a:r>
                  <a:rPr lang="zh-CN" altLang="en-US" sz="2400" dirty="0">
                    <a:latin typeface="华文楷体" panose="02010600040101010101" charset="-122"/>
                    <a:ea typeface="华文楷体" panose="02010600040101010101" charset="-122"/>
                    <a:cs typeface="华文楷体" panose="02010600040101010101" charset="-122"/>
                  </a:rPr>
                  <a:t>与</a:t>
                </a:r>
                <a:r>
                  <a:rPr lang="en-US" altLang="zh-CN" sz="2400" dirty="0">
                    <a:latin typeface="华文楷体" panose="02010600040101010101" charset="-122"/>
                    <a:ea typeface="华文楷体" panose="02010600040101010101" charset="-122"/>
                    <a:cs typeface="华文楷体" panose="02010600040101010101" charset="-122"/>
                  </a:rPr>
                  <a:t>1</a:t>
                </a:r>
                <a:r>
                  <a:rPr lang="zh-CN" altLang="en-US" sz="2400" dirty="0">
                    <a:latin typeface="华文楷体" panose="02010600040101010101" charset="-122"/>
                    <a:ea typeface="华文楷体" panose="02010600040101010101" charset="-122"/>
                    <a:cs typeface="华文楷体" panose="02010600040101010101" charset="-122"/>
                  </a:rPr>
                  <a:t>之间，表明消费随收入增长，但新增收入仅有部分转化为消费。</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为反映边际消费倾向递减规律，常采用如下设定：</a:t>
                </a:r>
                <a14:m>
                  <m:oMath xmlns:m="http://schemas.openxmlformats.org/officeDocument/2006/math">
                    <m:r>
                      <a:rPr lang="zh-CN" altLang="en-US" sz="2400" i="1" smtClean="0">
                        <a:latin typeface="Cambria Math" panose="02040503050406030204" pitchFamily="18" charset="0"/>
                        <a:ea typeface="华文楷体" panose="02010600040101010101" charset="-122"/>
                        <a:cs typeface="华文楷体" panose="02010600040101010101" charset="-122"/>
                      </a:rPr>
                      <m:t>𝛽</m:t>
                    </m:r>
                    <m:r>
                      <a:rPr lang="en-US" altLang="zh-CN" sz="2400" i="1" smtClean="0">
                        <a:latin typeface="Cambria Math" panose="02040503050406030204" pitchFamily="18" charset="0"/>
                        <a:ea typeface="Cambria Math" panose="02040503050406030204" pitchFamily="18" charset="0"/>
                        <a:cs typeface="华文楷体" panose="02010600040101010101" charset="-122"/>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𝛽</m:t>
                        </m:r>
                      </m:e>
                      <m:sub>
                        <m:r>
                          <a:rPr lang="en-US" altLang="zh-CN" sz="2400" b="0" i="1" smtClean="0">
                            <a:latin typeface="Cambria Math" panose="02040503050406030204" pitchFamily="18" charset="0"/>
                            <a:ea typeface="Cambria Math" panose="02040503050406030204" pitchFamily="18" charset="0"/>
                          </a:rPr>
                          <m:t>0</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𝛽</m:t>
                        </m:r>
                      </m:e>
                      <m:sub>
                        <m:r>
                          <a:rPr lang="en-US" altLang="zh-CN" sz="2400" b="0" i="1" smtClean="0">
                            <a:latin typeface="Cambria Math" panose="02040503050406030204" pitchFamily="18" charset="0"/>
                            <a:ea typeface="Cambria Math" panose="02040503050406030204" pitchFamily="18" charset="0"/>
                          </a:rPr>
                          <m:t>1</m:t>
                        </m:r>
                      </m:sub>
                    </m:sSub>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oMath>
                </a14:m>
                <a:r>
                  <a:rPr lang="zh-CN" altLang="en-US" sz="2400" dirty="0">
                    <a:latin typeface="华文楷体" panose="02010600040101010101" charset="-122"/>
                    <a:ea typeface="华文楷体" panose="02010600040101010101" charset="-122"/>
                    <a:cs typeface="华文楷体" panose="02010600040101010101" charset="-122"/>
                  </a:rPr>
                  <a:t>，其中</a:t>
                </a:r>
                <a14:m>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a:rPr lang="zh-CN" altLang="en-US" sz="2400" i="1" smtClean="0">
                            <a:latin typeface="Cambria Math" panose="02040503050406030204" pitchFamily="18" charset="0"/>
                            <a:ea typeface="华文楷体" panose="02010600040101010101" charset="-122"/>
                          </a:rPr>
                          <m:t>𝛽</m:t>
                        </m:r>
                      </m:e>
                      <m:sub>
                        <m:r>
                          <a:rPr lang="en-US" altLang="zh-CN" sz="2400" b="0" i="1" smtClean="0">
                            <a:latin typeface="Cambria Math" panose="02040503050406030204" pitchFamily="18" charset="0"/>
                            <a:ea typeface="华文楷体" panose="02010600040101010101" charset="-122"/>
                          </a:rPr>
                          <m:t>1</m:t>
                        </m:r>
                      </m:sub>
                    </m:sSub>
                    <m:r>
                      <a:rPr lang="en-US" altLang="zh-CN" sz="2400" i="1" smtClean="0">
                        <a:latin typeface="Cambria Math" panose="02040503050406030204" pitchFamily="18" charset="0"/>
                        <a:ea typeface="Cambria Math" panose="02040503050406030204" pitchFamily="18" charset="0"/>
                      </a:rPr>
                      <m:t>&lt;</m:t>
                    </m:r>
                    <m:r>
                      <a:rPr lang="en-US" altLang="zh-CN" sz="2400" b="0" i="1" smtClean="0">
                        <a:latin typeface="Cambria Math" panose="02040503050406030204" pitchFamily="18" charset="0"/>
                        <a:ea typeface="Cambria Math" panose="02040503050406030204" pitchFamily="18" charset="0"/>
                      </a:rPr>
                      <m:t>0</m:t>
                    </m:r>
                    <m:r>
                      <a:rPr lang="zh-CN" altLang="en-US" sz="2400" i="1">
                        <a:latin typeface="Cambria Math" panose="02040503050406030204" pitchFamily="18" charset="0"/>
                        <a:ea typeface="Cambria Math" panose="02040503050406030204" pitchFamily="18" charset="0"/>
                      </a:rPr>
                      <m:t>。</m:t>
                    </m:r>
                  </m:oMath>
                </a14:m>
                <a:r>
                  <a:rPr lang="zh-CN" altLang="en-US" sz="2400" dirty="0">
                    <a:latin typeface="华文楷体" panose="02010600040101010101" charset="-122"/>
                    <a:ea typeface="华文楷体" panose="02010600040101010101" charset="-122"/>
                    <a:cs typeface="华文楷体" panose="02010600040101010101" charset="-122"/>
                  </a:rPr>
                  <a:t>将其代入方程整理得到：</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panose="02040503050406030204" pitchFamily="18" charset="0"/>
                              <a:ea typeface="华文楷体" panose="02010600040101010101" charset="-122"/>
                            </a:rPr>
                          </m:ctrlPr>
                        </m:sSubPr>
                        <m:e>
                          <m:r>
                            <m:rPr>
                              <m:sty m:val="p"/>
                            </m:rPr>
                            <a:rPr lang="en-US" altLang="zh-CN" sz="2400" i="1">
                              <a:latin typeface="Cambria Math" panose="02040503050406030204" pitchFamily="18" charset="0"/>
                              <a:ea typeface="华文楷体" panose="02010600040101010101" charset="-122"/>
                            </a:rPr>
                            <m:t>C</m:t>
                          </m:r>
                        </m:e>
                        <m:sub>
                          <m:r>
                            <m:rPr>
                              <m:sty m:val="p"/>
                            </m:rPr>
                            <a:rPr lang="en-US" altLang="zh-CN" sz="2400" i="1">
                              <a:latin typeface="Cambria Math" panose="02040503050406030204" pitchFamily="18" charset="0"/>
                              <a:ea typeface="华文楷体" panose="02010600040101010101" charset="-122"/>
                            </a:rPr>
                            <m:t>t</m:t>
                          </m:r>
                        </m:sub>
                      </m:sSub>
                      <m:r>
                        <a:rPr lang="en-US" altLang="zh-CN" sz="2400" i="1" smtClean="0">
                          <a:latin typeface="Cambria Math" panose="02040503050406030204" pitchFamily="18" charset="0"/>
                          <a:ea typeface="Cambria Math" panose="02040503050406030204" pitchFamily="18" charset="0"/>
                        </a:rPr>
                        <m:t>=</m:t>
                      </m:r>
                      <m:r>
                        <a:rPr lang="zh-CN" altLang="en-US" sz="2400" i="1" smtClean="0">
                          <a:latin typeface="Cambria Math" panose="02040503050406030204" pitchFamily="18" charset="0"/>
                          <a:ea typeface="Cambria Math" panose="02040503050406030204" pitchFamily="18" charset="0"/>
                        </a:rPr>
                        <m:t>𝛼</m:t>
                      </m:r>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𝛽</m:t>
                          </m:r>
                        </m:e>
                        <m:sub>
                          <m:r>
                            <a:rPr lang="en-US" altLang="zh-CN" sz="2400" b="0" i="1" smtClean="0">
                              <a:latin typeface="Cambria Math" panose="02040503050406030204" pitchFamily="18" charset="0"/>
                              <a:ea typeface="Cambria Math" panose="02040503050406030204" pitchFamily="18" charset="0"/>
                            </a:rPr>
                            <m:t>0</m:t>
                          </m:r>
                        </m:sub>
                      </m:sSub>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𝛽</m:t>
                          </m:r>
                        </m:e>
                        <m:sub>
                          <m:r>
                            <a:rPr lang="en-US" altLang="zh-CN" sz="2400" b="0" i="1" smtClean="0">
                              <a:latin typeface="Cambria Math" panose="02040503050406030204" pitchFamily="18" charset="0"/>
                              <a:ea typeface="Cambria Math" panose="02040503050406030204" pitchFamily="18" charset="0"/>
                            </a:rPr>
                            <m:t>1</m:t>
                          </m:r>
                        </m:sub>
                      </m:sSub>
                      <m:sSup>
                        <m:sSupPr>
                          <m:ctrlPr>
                            <a:rPr lang="en-US" altLang="zh-CN" sz="2400" i="1" smtClean="0">
                              <a:latin typeface="Cambria Math" panose="02040503050406030204" pitchFamily="18" charset="0"/>
                              <a:ea typeface="Cambria Math" panose="02040503050406030204" pitchFamily="18" charset="0"/>
                            </a:rPr>
                          </m:ctrlPr>
                        </m:sSupPr>
                        <m:e>
                          <m:sSub>
                            <m:sSubPr>
                              <m:ctrlPr>
                                <a:rPr lang="en-US" altLang="zh-CN" sz="2400" i="1" smtClean="0">
                                  <a:latin typeface="Cambria Math" panose="02040503050406030204" pitchFamily="18" charset="0"/>
                                  <a:ea typeface="Cambria Math" panose="02040503050406030204" pitchFamily="18" charset="0"/>
                                </a:rPr>
                              </m:ctrlPr>
                            </m:sSubPr>
                            <m:e>
                              <m:r>
                                <m:rPr>
                                  <m:sty m:val="p"/>
                                </m:rPr>
                                <a:rPr lang="en-US" altLang="zh-CN" sz="2400" i="1">
                                  <a:latin typeface="Cambria Math" panose="02040503050406030204" pitchFamily="18" charset="0"/>
                                  <a:ea typeface="Cambria Math" panose="02040503050406030204" pitchFamily="18" charset="0"/>
                                </a:rPr>
                                <m:t>Y</m:t>
                              </m:r>
                            </m:e>
                            <m:sub>
                              <m:r>
                                <m:rPr>
                                  <m:sty m:val="p"/>
                                </m:rPr>
                                <a:rPr lang="en-US" altLang="zh-CN" sz="2400" i="1">
                                  <a:latin typeface="Cambria Math" panose="02040503050406030204" pitchFamily="18" charset="0"/>
                                  <a:ea typeface="Cambria Math" panose="02040503050406030204" pitchFamily="18" charset="0"/>
                                </a:rPr>
                                <m:t>t</m:t>
                              </m:r>
                            </m:sub>
                          </m:sSub>
                        </m:e>
                        <m:sup>
                          <m:r>
                            <a:rPr lang="en-US" altLang="zh-CN" sz="2400" b="0" i="1" smtClean="0">
                              <a:latin typeface="Cambria Math" panose="02040503050406030204" pitchFamily="18" charset="0"/>
                              <a:ea typeface="Cambria Math" panose="02040503050406030204" pitchFamily="18" charset="0"/>
                            </a:rPr>
                            <m:t>2</m:t>
                          </m:r>
                        </m:sup>
                      </m:sSup>
                      <m:r>
                        <a:rPr lang="en-US" altLang="zh-CN" sz="2400" i="1" smtClean="0">
                          <a:latin typeface="Cambria Math" panose="02040503050406030204" pitchFamily="18" charset="0"/>
                          <a:ea typeface="Cambria Math" panose="02040503050406030204" pitchFamily="18" charset="0"/>
                        </a:rPr>
                        <m:t>+</m:t>
                      </m:r>
                      <m:sSub>
                        <m:sSubPr>
                          <m:ctrlPr>
                            <a:rPr lang="en-US" altLang="zh-CN" sz="2400" i="1" smtClean="0">
                              <a:latin typeface="Cambria Math" panose="02040503050406030204" pitchFamily="18" charset="0"/>
                              <a:ea typeface="Cambria Math" panose="02040503050406030204" pitchFamily="18" charset="0"/>
                            </a:rPr>
                          </m:ctrlPr>
                        </m:sSubPr>
                        <m:e>
                          <m:r>
                            <a:rPr lang="zh-CN" altLang="en-US" sz="2400" i="1" smtClean="0">
                              <a:latin typeface="Cambria Math" panose="02040503050406030204" pitchFamily="18" charset="0"/>
                              <a:ea typeface="Cambria Math" panose="02040503050406030204" pitchFamily="18" charset="0"/>
                            </a:rPr>
                            <m:t>𝜇</m:t>
                          </m:r>
                        </m:e>
                        <m:sub>
                          <m:r>
                            <m:rPr>
                              <m:sty m:val="p"/>
                            </m:rPr>
                            <a:rPr lang="en-US" altLang="zh-CN" sz="2400" i="1">
                              <a:latin typeface="Cambria Math" panose="02040503050406030204" pitchFamily="18" charset="0"/>
                              <a:ea typeface="Cambria Math" panose="02040503050406030204" pitchFamily="18" charset="0"/>
                            </a:rPr>
                            <m:t>t</m:t>
                          </m:r>
                        </m:sub>
                      </m:sSub>
                    </m:oMath>
                  </m:oMathPara>
                </a14:m>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此时，可以方便地估计随收入变化的边际消费倾向。</a:t>
                </a: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mc:Choice>
        <mc:Fallback xmlns="">
          <p:sp>
            <p:nvSpPr>
              <p:cNvPr id="2" name="Rectangle 7"/>
              <p:cNvSpPr>
                <a:spLocks noGrp="1" noRot="1" noChangeAspect="1" noMove="1" noResize="1" noEditPoints="1" noAdjustHandles="1" noChangeArrowheads="1" noChangeShapeType="1" noTextEdit="1"/>
              </p:cNvSpPr>
              <p:nvPr>
                <p:ph idx="1"/>
              </p:nvPr>
            </p:nvSpPr>
            <p:spPr>
              <a:xfrm>
                <a:off x="602511" y="1314450"/>
                <a:ext cx="11389995" cy="5543550"/>
              </a:xfrm>
              <a:blipFill>
                <a:blip r:embed="rId2"/>
                <a:stretch>
                  <a:fillRect r="-482"/>
                </a:stretch>
              </a:blipFill>
            </p:spPr>
            <p:txBody>
              <a:bodyPr/>
              <a:lstStyle/>
              <a:p>
                <a:r>
                  <a:rPr lang="zh-SG" altLang="en-US">
                    <a:noFill/>
                  </a:rPr>
                  <a:t> </a:t>
                </a:r>
              </a:p>
            </p:txBody>
          </p:sp>
        </mc:Fallback>
      </mc:AlternateContent>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a:t>
            </a:fld>
            <a:endParaRPr lang="zh-CN" altLang="en-US" sz="2000" dirty="0">
              <a:solidFill>
                <a:schemeClr val="tx1"/>
              </a:solidFill>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charset="-122"/>
                <a:ea typeface="微软雅黑" panose="020B0503020204020204" charset="-122"/>
              </a:rPr>
              <a:t>一、消费函数比较</a:t>
            </a:r>
          </a:p>
        </p:txBody>
      </p:sp>
      <p:sp>
        <p:nvSpPr>
          <p:cNvPr id="3" name="文本框 2"/>
          <p:cNvSpPr txBox="1"/>
          <p:nvPr/>
        </p:nvSpPr>
        <p:spPr>
          <a:xfrm>
            <a:off x="516255" y="771208"/>
            <a:ext cx="5080000" cy="737235"/>
          </a:xfrm>
          <a:prstGeom prst="rect">
            <a:avLst/>
          </a:prstGeom>
        </p:spPr>
        <p:txBody>
          <a:bodyPr>
            <a:spAutoFit/>
          </a:bodyPr>
          <a:lstStyle/>
          <a:p>
            <a:pPr marL="0" indent="252095" algn="just" defTabSz="266700">
              <a:lnSpc>
                <a:spcPct val="150000"/>
              </a:lnSpc>
              <a:spcBef>
                <a:spcPts val="700"/>
              </a:spcBef>
              <a:spcAft>
                <a:spcPct val="0"/>
              </a:spcAft>
            </a:pPr>
            <a:r>
              <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（一）绝对收入消费函数</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2653</TotalTime>
  <Words>5294</Words>
  <Application>Microsoft Office PowerPoint</Application>
  <PresentationFormat>宽屏</PresentationFormat>
  <Paragraphs>295</Paragraphs>
  <Slides>49</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49</vt:i4>
      </vt:variant>
    </vt:vector>
  </HeadingPairs>
  <TitlesOfParts>
    <vt:vector size="62" baseType="lpstr">
      <vt:lpstr>黑体</vt:lpstr>
      <vt:lpstr>华文楷体</vt:lpstr>
      <vt:lpstr>华文隶书</vt:lpstr>
      <vt:lpstr>华文中宋</vt:lpstr>
      <vt:lpstr>楷体</vt:lpstr>
      <vt:lpstr>微软雅黑</vt:lpstr>
      <vt:lpstr>Arial</vt:lpstr>
      <vt:lpstr>Calibri</vt:lpstr>
      <vt:lpstr>Calibri Light</vt:lpstr>
      <vt:lpstr>Cambria Math</vt:lpstr>
      <vt:lpstr>Times New Roman</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鈜仡 王</cp:lastModifiedBy>
  <cp:revision>67</cp:revision>
  <dcterms:created xsi:type="dcterms:W3CDTF">2015-12-05T08:51:00Z</dcterms:created>
  <dcterms:modified xsi:type="dcterms:W3CDTF">2025-10-08T03:14:06Z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40D6CB684AD14AD3B4A1392AEEDE2CC4_13</vt:lpwstr>
  </property>
  <property fmtid="{D5CDD505-2E9C-101B-9397-08002B2CF9AE}" pid="3" name="KSOProductBuildVer">
    <vt:lpwstr>2052-12.1.0.21915</vt:lpwstr>
  </property>
  <property fmtid="{D5CDD505-2E9C-101B-9397-08002B2CF9AE}" pid="4" name="KSOTemplateUUID">
    <vt:lpwstr>v1.0_mb_46fif/lngfIZSzxymcPcdg==</vt:lpwstr>
  </property>
</Properties>
</file>